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5" r:id="rId9"/>
    <p:sldId id="276" r:id="rId10"/>
    <p:sldId id="267" r:id="rId11"/>
    <p:sldId id="274" r:id="rId12"/>
    <p:sldId id="271" r:id="rId13"/>
    <p:sldId id="278" r:id="rId14"/>
    <p:sldId id="277" r:id="rId15"/>
    <p:sldId id="280" r:id="rId16"/>
    <p:sldId id="279" r:id="rId17"/>
    <p:sldId id="281" r:id="rId18"/>
    <p:sldId id="282" r:id="rId19"/>
    <p:sldId id="289" r:id="rId20"/>
    <p:sldId id="290" r:id="rId21"/>
    <p:sldId id="292" r:id="rId22"/>
    <p:sldId id="291" r:id="rId23"/>
    <p:sldId id="283" r:id="rId24"/>
    <p:sldId id="284" r:id="rId25"/>
    <p:sldId id="288" r:id="rId26"/>
    <p:sldId id="286" r:id="rId27"/>
    <p:sldId id="293" r:id="rId28"/>
    <p:sldId id="29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104"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25.02.2018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25.02.2018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25.02.2018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25.02.2018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25.02.2018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25.02.2018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25.02.2018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t>Муниципальное  казенное образовательное учреждение</a:t>
            </a:r>
            <a:br>
              <a:rPr lang="ru-RU" sz="2000" dirty="0"/>
            </a:br>
            <a:r>
              <a:rPr lang="ru-RU" sz="2000" dirty="0"/>
              <a:t>«</a:t>
            </a:r>
            <a:r>
              <a:rPr lang="ru-RU" sz="2000" dirty="0" err="1"/>
              <a:t>Акушинская</a:t>
            </a:r>
            <a:r>
              <a:rPr lang="ru-RU" sz="2000" dirty="0"/>
              <a:t> средняя общеобразовательная школа №1 </a:t>
            </a:r>
            <a:r>
              <a:rPr lang="ru-RU" sz="2000" dirty="0" err="1"/>
              <a:t>им.С.М.Кирова</a:t>
            </a:r>
            <a:r>
              <a:rPr lang="ru-RU" sz="2000" dirty="0"/>
              <a:t>  »</a:t>
            </a:r>
            <a:br>
              <a:rPr lang="ru-RU" sz="2000" dirty="0"/>
            </a:br>
            <a:endParaRPr lang="ru-RU" sz="2000" dirty="0"/>
          </a:p>
        </p:txBody>
      </p:sp>
      <p:sp>
        <p:nvSpPr>
          <p:cNvPr id="3" name="Объект 2"/>
          <p:cNvSpPr>
            <a:spLocks noGrp="1"/>
          </p:cNvSpPr>
          <p:nvPr>
            <p:ph idx="1"/>
          </p:nvPr>
        </p:nvSpPr>
        <p:spPr/>
        <p:txBody>
          <a:bodyPr>
            <a:normAutofit fontScale="47500" lnSpcReduction="20000"/>
          </a:bodyPr>
          <a:lstStyle/>
          <a:p>
            <a:pPr marL="0" indent="0">
              <a:buNone/>
            </a:pPr>
            <a:r>
              <a:rPr lang="ru-RU" dirty="0"/>
              <a:t> </a:t>
            </a:r>
          </a:p>
          <a:p>
            <a:pPr marL="0" indent="0">
              <a:buNone/>
            </a:pPr>
            <a:endParaRPr lang="ru-RU" dirty="0"/>
          </a:p>
          <a:p>
            <a:pPr marL="0" indent="0" algn="ctr">
              <a:buNone/>
            </a:pPr>
            <a:r>
              <a:rPr lang="ru-RU" sz="4400" dirty="0"/>
              <a:t>Проектная работа на тему:       </a:t>
            </a:r>
            <a:r>
              <a:rPr lang="ru-RU" dirty="0" smtClean="0"/>
              <a:t>  </a:t>
            </a:r>
          </a:p>
          <a:p>
            <a:pPr marL="0" indent="0" algn="ctr">
              <a:buNone/>
            </a:pPr>
            <a:r>
              <a:rPr lang="ru-RU" sz="4400" b="1" dirty="0" smtClean="0"/>
              <a:t>   </a:t>
            </a:r>
            <a:r>
              <a:rPr lang="ru-RU" sz="4400" b="1" dirty="0"/>
              <a:t>«Односоставные предложения и их роль в художественном тексте»</a:t>
            </a:r>
          </a:p>
          <a:p>
            <a:pPr marL="0" indent="0" algn="ctr">
              <a:buNone/>
            </a:pPr>
            <a:r>
              <a:rPr lang="ru-RU" sz="3600" b="1" dirty="0"/>
              <a:t>(на примере поэмы  М.Ю. Лермонтова «Мцыри»).</a:t>
            </a:r>
          </a:p>
          <a:p>
            <a:pPr marL="0" indent="0" algn="ctr" eaLnBrk="0" fontAlgn="base" hangingPunct="0">
              <a:buNone/>
            </a:pPr>
            <a:r>
              <a:rPr lang="ru-RU" sz="3600" b="1" dirty="0"/>
              <a:t> </a:t>
            </a:r>
          </a:p>
          <a:p>
            <a:pPr marL="0" indent="0" algn="ctr">
              <a:buNone/>
            </a:pPr>
            <a:r>
              <a:rPr lang="ru-RU" dirty="0"/>
              <a:t>                                                                                       </a:t>
            </a:r>
            <a:r>
              <a:rPr lang="ru-RU" b="1" dirty="0" err="1"/>
              <a:t>Авторы</a:t>
            </a:r>
            <a:r>
              <a:rPr lang="ru-RU" dirty="0" err="1"/>
              <a:t>:Габибуллаева</a:t>
            </a:r>
            <a:r>
              <a:rPr lang="ru-RU" dirty="0"/>
              <a:t> Р.,</a:t>
            </a:r>
            <a:r>
              <a:rPr lang="ru-RU" dirty="0" err="1"/>
              <a:t>Абдулвагабова</a:t>
            </a:r>
            <a:r>
              <a:rPr lang="ru-RU" dirty="0"/>
              <a:t> А.,</a:t>
            </a:r>
          </a:p>
          <a:p>
            <a:pPr marL="0" indent="0" algn="r">
              <a:buNone/>
            </a:pPr>
            <a:r>
              <a:rPr lang="ru-RU" dirty="0" err="1"/>
              <a:t>Омргаджиева</a:t>
            </a:r>
            <a:r>
              <a:rPr lang="ru-RU" dirty="0"/>
              <a:t> Р.,</a:t>
            </a:r>
            <a:r>
              <a:rPr lang="ru-RU" dirty="0" err="1"/>
              <a:t>Багандова</a:t>
            </a:r>
            <a:r>
              <a:rPr lang="ru-RU" dirty="0"/>
              <a:t> </a:t>
            </a:r>
            <a:r>
              <a:rPr lang="ru-RU" dirty="0" err="1"/>
              <a:t>М.,Магомедова</a:t>
            </a:r>
            <a:r>
              <a:rPr lang="ru-RU" dirty="0"/>
              <a:t> Ш.,</a:t>
            </a:r>
          </a:p>
          <a:p>
            <a:pPr marL="0" indent="0" algn="r">
              <a:buNone/>
            </a:pPr>
            <a:r>
              <a:rPr lang="ru-RU" dirty="0" err="1"/>
              <a:t>Ризванова</a:t>
            </a:r>
            <a:r>
              <a:rPr lang="ru-RU" dirty="0"/>
              <a:t> </a:t>
            </a:r>
            <a:r>
              <a:rPr lang="ru-RU" dirty="0" err="1"/>
              <a:t>М.,учащиеся</a:t>
            </a:r>
            <a:r>
              <a:rPr lang="ru-RU" dirty="0"/>
              <a:t>  8 «в» </a:t>
            </a:r>
            <a:r>
              <a:rPr lang="ru-RU" dirty="0" err="1"/>
              <a:t>кл</a:t>
            </a:r>
            <a:r>
              <a:rPr lang="ru-RU" dirty="0"/>
              <a:t>.</a:t>
            </a:r>
          </a:p>
          <a:p>
            <a:pPr marL="0" indent="0" algn="r">
              <a:buNone/>
            </a:pPr>
            <a:r>
              <a:rPr lang="ru-RU" dirty="0"/>
              <a:t>                                                                                               </a:t>
            </a:r>
            <a:r>
              <a:rPr lang="ru-RU" b="1" dirty="0" err="1"/>
              <a:t>Руководитель:</a:t>
            </a:r>
            <a:r>
              <a:rPr lang="ru-RU" dirty="0" err="1"/>
              <a:t>Гусенова</a:t>
            </a:r>
            <a:r>
              <a:rPr lang="ru-RU" dirty="0"/>
              <a:t> Н.М.,</a:t>
            </a:r>
          </a:p>
          <a:p>
            <a:pPr marL="0" indent="0" algn="r">
              <a:buNone/>
            </a:pPr>
            <a:r>
              <a:rPr lang="ru-RU" dirty="0"/>
              <a:t>учитель русского языка и литературы</a:t>
            </a:r>
          </a:p>
          <a:p>
            <a:pPr marL="0" indent="0" algn="r">
              <a:buNone/>
            </a:pPr>
            <a:r>
              <a:rPr lang="ru-RU" dirty="0"/>
              <a:t> </a:t>
            </a:r>
          </a:p>
          <a:p>
            <a:pPr marL="0" indent="0" algn="ctr" eaLnBrk="0" fontAlgn="base" hangingPunct="0">
              <a:buNone/>
            </a:pPr>
            <a:r>
              <a:rPr lang="ru-RU" b="1" dirty="0"/>
              <a:t> </a:t>
            </a:r>
            <a:endParaRPr lang="ru-RU" dirty="0"/>
          </a:p>
          <a:p>
            <a:pPr marL="0" indent="0" algn="ctr" eaLnBrk="0" fontAlgn="base" hangingPunct="0">
              <a:buNone/>
            </a:pPr>
            <a:r>
              <a:rPr lang="ru-RU" b="1" smtClean="0"/>
              <a:t>с.Акуша,2017г</a:t>
            </a:r>
            <a:r>
              <a:rPr lang="ru-RU" b="1" dirty="0"/>
              <a:t>.</a:t>
            </a:r>
            <a:endParaRPr lang="ru-RU" dirty="0"/>
          </a:p>
          <a:p>
            <a:endParaRPr lang="ru-RU" dirty="0"/>
          </a:p>
        </p:txBody>
      </p:sp>
    </p:spTree>
    <p:extLst>
      <p:ext uri="{BB962C8B-B14F-4D97-AF65-F5344CB8AC3E}">
        <p14:creationId xmlns="" xmlns:p14="http://schemas.microsoft.com/office/powerpoint/2010/main" val="90040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a:t>Определенно-личные предложения</a:t>
            </a:r>
            <a:r>
              <a:rPr lang="ru-RU" dirty="0"/>
              <a:t/>
            </a:r>
            <a:br>
              <a:rPr lang="ru-RU" dirty="0"/>
            </a:br>
            <a:endParaRPr lang="ru-RU" dirty="0"/>
          </a:p>
        </p:txBody>
      </p:sp>
      <p:sp>
        <p:nvSpPr>
          <p:cNvPr id="6" name="Объект 5"/>
          <p:cNvSpPr>
            <a:spLocks noGrp="1"/>
          </p:cNvSpPr>
          <p:nvPr>
            <p:ph idx="1"/>
          </p:nvPr>
        </p:nvSpPr>
        <p:spPr/>
        <p:txBody>
          <a:bodyPr>
            <a:normAutofit fontScale="47500" lnSpcReduction="20000"/>
          </a:bodyPr>
          <a:lstStyle/>
          <a:p>
            <a:pPr marL="0" indent="0">
              <a:buNone/>
            </a:pPr>
            <a:r>
              <a:rPr lang="ru-RU" dirty="0" smtClean="0"/>
              <a:t>     </a:t>
            </a:r>
            <a:r>
              <a:rPr lang="ru-RU" b="1" dirty="0" smtClean="0"/>
              <a:t> </a:t>
            </a:r>
            <a:r>
              <a:rPr lang="ru-RU" sz="3400" b="1" dirty="0" smtClean="0"/>
              <a:t>2</a:t>
            </a:r>
            <a:r>
              <a:rPr lang="ru-RU" sz="3400" dirty="0"/>
              <a:t>. Сказуемое выражено глаголом в форме 2-го лица единственного и множественного числа повелительного наклонения, </a:t>
            </a:r>
            <a:r>
              <a:rPr lang="ru-RU" sz="3400" dirty="0" smtClean="0"/>
              <a:t>например:</a:t>
            </a:r>
          </a:p>
          <a:p>
            <a:pPr marL="0" indent="0">
              <a:buNone/>
            </a:pPr>
            <a:r>
              <a:rPr lang="ru-RU" sz="3400" b="1" dirty="0" smtClean="0"/>
              <a:t>…</a:t>
            </a:r>
            <a:r>
              <a:rPr lang="ru-RU" sz="3400" b="1" i="1" dirty="0" smtClean="0"/>
              <a:t>Обняться </a:t>
            </a:r>
            <a:r>
              <a:rPr lang="ru-RU" sz="3400" b="1" i="1" dirty="0"/>
              <a:t>с бурей был бы </a:t>
            </a:r>
            <a:r>
              <a:rPr lang="ru-RU" sz="3400" b="1" i="1" dirty="0" smtClean="0"/>
              <a:t>рад!(гл.8)</a:t>
            </a:r>
          </a:p>
          <a:p>
            <a:pPr marL="0" indent="0">
              <a:buNone/>
            </a:pPr>
            <a:r>
              <a:rPr lang="ru-RU" sz="3400" b="1" i="1" dirty="0"/>
              <a:t> Останься здесь со </a:t>
            </a:r>
            <a:r>
              <a:rPr lang="ru-RU" sz="3400" b="1" i="1" dirty="0" smtClean="0"/>
              <a:t>мной…(гл.23)</a:t>
            </a:r>
            <a:endParaRPr lang="ru-RU" sz="3400" b="1" i="1" dirty="0"/>
          </a:p>
          <a:p>
            <a:pPr marL="0" indent="0">
              <a:buNone/>
            </a:pPr>
            <a:r>
              <a:rPr lang="ru-RU" sz="3400" dirty="0" smtClean="0"/>
              <a:t>     Здесь </a:t>
            </a:r>
            <a:r>
              <a:rPr lang="ru-RU" sz="3400" dirty="0"/>
              <a:t>играют роль не только стилистико-экспрессивные моменты: отсутствие подлежащего-местоимения объясняется строем русского языка.</a:t>
            </a:r>
            <a:br>
              <a:rPr lang="ru-RU" sz="3400" dirty="0"/>
            </a:br>
            <a:r>
              <a:rPr lang="ru-RU" sz="3400" dirty="0"/>
              <a:t>В древнерусском языке глагольная форма лица выражалась окончанием глагола: говорили не </a:t>
            </a:r>
            <a:r>
              <a:rPr lang="ru-RU" sz="3400" i="1" dirty="0"/>
              <a:t>я шел, </a:t>
            </a:r>
            <a:r>
              <a:rPr lang="ru-RU" sz="3400" dirty="0"/>
              <a:t>а </a:t>
            </a:r>
            <a:r>
              <a:rPr lang="ru-RU" sz="3400" i="1" dirty="0" err="1"/>
              <a:t>есмь</a:t>
            </a:r>
            <a:r>
              <a:rPr lang="ru-RU" sz="3400" i="1" dirty="0"/>
              <a:t> шел (</a:t>
            </a:r>
            <a:r>
              <a:rPr lang="ru-RU" sz="3400" i="1" dirty="0" err="1"/>
              <a:t>ecu</a:t>
            </a:r>
            <a:r>
              <a:rPr lang="ru-RU" sz="3400" i="1" dirty="0"/>
              <a:t> шел, есть шел)</a:t>
            </a:r>
            <a:r>
              <a:rPr lang="ru-RU" sz="3400" dirty="0"/>
              <a:t>.</a:t>
            </a:r>
            <a:r>
              <a:rPr lang="ru-RU" sz="3400" i="1" dirty="0"/>
              <a:t> </a:t>
            </a:r>
            <a:r>
              <a:rPr lang="ru-RU" sz="3400" dirty="0"/>
              <a:t>Затем </a:t>
            </a:r>
            <a:r>
              <a:rPr lang="ru-RU" sz="3400" i="1" dirty="0" err="1"/>
              <a:t>есмь</a:t>
            </a:r>
            <a:r>
              <a:rPr lang="ru-RU" sz="3400" i="1" dirty="0"/>
              <a:t>, </a:t>
            </a:r>
            <a:r>
              <a:rPr lang="ru-RU" sz="3400" i="1" dirty="0" err="1"/>
              <a:t>ecu</a:t>
            </a:r>
            <a:r>
              <a:rPr lang="ru-RU" sz="3400" i="1" dirty="0"/>
              <a:t>, есть </a:t>
            </a:r>
            <a:r>
              <a:rPr lang="ru-RU" sz="3400" dirty="0"/>
              <a:t>отпали, что привело к смешению лиц. Во избежание этого при глаголе-причастии на </a:t>
            </a:r>
            <a:r>
              <a:rPr lang="ru-RU" sz="3400" i="1" dirty="0"/>
              <a:t>-л</a:t>
            </a:r>
            <a:r>
              <a:rPr lang="ru-RU" sz="3400" dirty="0"/>
              <a:t> стали подставлять </a:t>
            </a:r>
            <a:r>
              <a:rPr lang="ru-RU" sz="3400" i="1" dirty="0"/>
              <a:t>я, ты, он (я шел, ты шел, он шел). </a:t>
            </a:r>
            <a:r>
              <a:rPr lang="ru-RU" sz="3400" dirty="0"/>
              <a:t>По аналогии стали употреблять при </a:t>
            </a:r>
            <a:r>
              <a:rPr lang="ru-RU" sz="3400" i="1" dirty="0"/>
              <a:t>иду – я иду, </a:t>
            </a:r>
            <a:r>
              <a:rPr lang="ru-RU" sz="3400" dirty="0"/>
              <a:t>при глаголе </a:t>
            </a:r>
            <a:r>
              <a:rPr lang="ru-RU" sz="3400" i="1" dirty="0"/>
              <a:t>идешь – ты </a:t>
            </a:r>
            <a:r>
              <a:rPr lang="ru-RU" sz="3400" i="1" dirty="0" err="1"/>
              <a:t>идешь.</a:t>
            </a:r>
            <a:r>
              <a:rPr lang="ru-RU" sz="3400" dirty="0" err="1"/>
              <a:t>Так</a:t>
            </a:r>
            <a:r>
              <a:rPr lang="ru-RU" sz="3400" dirty="0"/>
              <a:t>, например, опущение местоимения 1-го и 2-го лица в предложениях императивного характера грамматически противопоставляет императив омонимичным формам изъявительного наклонения (ср.: </a:t>
            </a:r>
            <a:r>
              <a:rPr lang="ru-RU" sz="3400" i="1" dirty="0"/>
              <a:t>Мы пойдем домой – Пойдем домой!</a:t>
            </a:r>
            <a:r>
              <a:rPr lang="ru-RU" sz="3400" dirty="0"/>
              <a:t>) и придает речи большую энергию и определенность. Более категорично звучит приказание, если опущено местоимение </a:t>
            </a:r>
            <a:r>
              <a:rPr lang="ru-RU" sz="3400" i="1" dirty="0"/>
              <a:t>ты </a:t>
            </a:r>
            <a:r>
              <a:rPr lang="ru-RU" sz="3400" dirty="0"/>
              <a:t>или </a:t>
            </a:r>
            <a:r>
              <a:rPr lang="ru-RU" sz="3400" i="1" dirty="0"/>
              <a:t>вы. </a:t>
            </a:r>
            <a:r>
              <a:rPr lang="ru-RU" sz="3400" dirty="0"/>
              <a:t>Сравните</a:t>
            </a:r>
            <a:r>
              <a:rPr lang="ru-RU" sz="3400" dirty="0" smtClean="0"/>
              <a:t>: </a:t>
            </a:r>
            <a:r>
              <a:rPr lang="ru-RU" sz="3400" i="1" dirty="0" smtClean="0"/>
              <a:t>Подойдите </a:t>
            </a:r>
            <a:r>
              <a:rPr lang="ru-RU" sz="3400" i="1" dirty="0"/>
              <a:t>сюда </a:t>
            </a:r>
            <a:r>
              <a:rPr lang="ru-RU" sz="3400" dirty="0"/>
              <a:t>и </a:t>
            </a:r>
            <a:r>
              <a:rPr lang="ru-RU" sz="3400" i="1" dirty="0"/>
              <a:t>Вы подойдите сюда. </a:t>
            </a:r>
            <a:r>
              <a:rPr lang="ru-RU" sz="3400" dirty="0"/>
              <a:t>В предложении с </a:t>
            </a:r>
            <a:r>
              <a:rPr lang="ru-RU" sz="3400" i="1" dirty="0"/>
              <a:t>вы </a:t>
            </a:r>
            <a:r>
              <a:rPr lang="ru-RU" sz="3400" dirty="0"/>
              <a:t>значение приказания стирается, появляется значение просьбы.</a:t>
            </a:r>
            <a:br>
              <a:rPr lang="ru-RU" sz="3400" dirty="0"/>
            </a:br>
            <a:r>
              <a:rPr lang="ru-RU" sz="3400" dirty="0"/>
              <a:t>Итак, образование определенно-личных предложений объясняется историческими факторами, а их применение – задачами стилистическими, так как определенно-личные предложения в сравнении с двусоставными придают речи лаконизм, динамичность. Именно этот тип односоставных предложений ценил </a:t>
            </a:r>
            <a:r>
              <a:rPr lang="ru-RU" sz="3400" dirty="0" smtClean="0"/>
              <a:t>М. Ю. Лермонтов</a:t>
            </a:r>
            <a:endParaRPr lang="ru-RU" sz="3400" dirty="0"/>
          </a:p>
          <a:p>
            <a:endParaRPr lang="ru-RU" sz="3400" dirty="0"/>
          </a:p>
        </p:txBody>
      </p:sp>
    </p:spTree>
    <p:extLst>
      <p:ext uri="{BB962C8B-B14F-4D97-AF65-F5344CB8AC3E}">
        <p14:creationId xmlns="" xmlns:p14="http://schemas.microsoft.com/office/powerpoint/2010/main" val="2700182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a:t>Определенно-личные предложения</a:t>
            </a:r>
            <a:endParaRPr lang="ru-RU" dirty="0"/>
          </a:p>
        </p:txBody>
      </p:sp>
      <p:sp>
        <p:nvSpPr>
          <p:cNvPr id="5" name="Объект 4"/>
          <p:cNvSpPr>
            <a:spLocks noGrp="1"/>
          </p:cNvSpPr>
          <p:nvPr>
            <p:ph sz="half" idx="1"/>
          </p:nvPr>
        </p:nvSpPr>
        <p:spPr/>
        <p:txBody>
          <a:bodyPr>
            <a:normAutofit fontScale="85000" lnSpcReduction="20000"/>
          </a:bodyPr>
          <a:lstStyle/>
          <a:p>
            <a:pPr marL="0" indent="0">
              <a:buNone/>
            </a:pPr>
            <a:r>
              <a:rPr lang="ru-RU" dirty="0"/>
              <a:t>…</a:t>
            </a:r>
            <a:r>
              <a:rPr lang="ru-RU" b="1" i="1" dirty="0"/>
              <a:t>Рукою молнию ловил…(гл.8 )</a:t>
            </a:r>
          </a:p>
          <a:p>
            <a:pPr marL="0" indent="0">
              <a:buNone/>
            </a:pPr>
            <a:r>
              <a:rPr lang="ru-RU" b="1" i="1" dirty="0"/>
              <a:t>Бежал, и наконец, устав,</a:t>
            </a:r>
            <a:br>
              <a:rPr lang="ru-RU" b="1" i="1" dirty="0"/>
            </a:br>
            <a:r>
              <a:rPr lang="ru-RU" b="1" i="1" dirty="0"/>
              <a:t>Прилег между высоких трав;(гл.9)</a:t>
            </a:r>
          </a:p>
          <a:p>
            <a:pPr marL="0" indent="0">
              <a:buNone/>
            </a:pPr>
            <a:r>
              <a:rPr lang="ru-RU" b="1" i="1" dirty="0"/>
              <a:t>Кричал и плакал как дитя…(гл.9)</a:t>
            </a:r>
          </a:p>
          <a:p>
            <a:pPr marL="0" indent="0">
              <a:buNone/>
            </a:pPr>
            <a:r>
              <a:rPr lang="ru-RU" b="1" i="1" dirty="0"/>
              <a:t> И полз и прятался как змей.</a:t>
            </a:r>
          </a:p>
          <a:p>
            <a:pPr marL="0" indent="0">
              <a:buNone/>
            </a:pPr>
            <a:r>
              <a:rPr lang="ru-RU" b="1" i="1" dirty="0"/>
              <a:t>И жадно вслушиваться стал.</a:t>
            </a:r>
            <a:br>
              <a:rPr lang="ru-RU" b="1" i="1" dirty="0"/>
            </a:br>
            <a:r>
              <a:rPr lang="ru-RU" b="1" i="1" dirty="0"/>
              <a:t>И ближе, ближе все звучал…(гл.12 )</a:t>
            </a:r>
          </a:p>
          <a:p>
            <a:endParaRPr lang="ru-RU" dirty="0"/>
          </a:p>
        </p:txBody>
      </p:sp>
      <p:sp>
        <p:nvSpPr>
          <p:cNvPr id="6" name="Объект 5"/>
          <p:cNvSpPr>
            <a:spLocks noGrp="1"/>
          </p:cNvSpPr>
          <p:nvPr>
            <p:ph sz="half" idx="2"/>
          </p:nvPr>
        </p:nvSpPr>
        <p:spPr/>
        <p:txBody>
          <a:bodyPr>
            <a:normAutofit fontScale="85000" lnSpcReduction="20000"/>
          </a:bodyPr>
          <a:lstStyle/>
          <a:p>
            <a:endParaRPr lang="ru-RU" dirty="0"/>
          </a:p>
        </p:txBody>
      </p:sp>
      <p:pic>
        <p:nvPicPr>
          <p:cNvPr id="2051" name="Picture 3" descr="C:\Users\ак\Desktop\Новая папка\мц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8024" y="1547212"/>
            <a:ext cx="3672409" cy="46793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9555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Определенно-личные предложения</a:t>
            </a:r>
            <a:r>
              <a:rPr lang="ru-RU" dirty="0"/>
              <a:t/>
            </a:r>
            <a:br>
              <a:rPr lang="ru-RU" dirty="0"/>
            </a:br>
            <a:endParaRPr lang="ru-RU" dirty="0"/>
          </a:p>
        </p:txBody>
      </p:sp>
      <p:sp>
        <p:nvSpPr>
          <p:cNvPr id="3" name="Объект 2"/>
          <p:cNvSpPr>
            <a:spLocks noGrp="1"/>
          </p:cNvSpPr>
          <p:nvPr>
            <p:ph idx="1"/>
          </p:nvPr>
        </p:nvSpPr>
        <p:spPr>
          <a:xfrm>
            <a:off x="467544" y="1412776"/>
            <a:ext cx="8229600" cy="4525963"/>
          </a:xfrm>
        </p:spPr>
        <p:txBody>
          <a:bodyPr>
            <a:normAutofit fontScale="77500" lnSpcReduction="20000"/>
          </a:bodyPr>
          <a:lstStyle/>
          <a:p>
            <a:pPr marL="0" indent="0">
              <a:buNone/>
            </a:pPr>
            <a:r>
              <a:rPr lang="ru-RU" i="1" dirty="0"/>
              <a:t> </a:t>
            </a:r>
            <a:r>
              <a:rPr lang="ru-RU" b="1" i="1" dirty="0"/>
              <a:t>И, верь, тебе не долго </a:t>
            </a:r>
            <a:r>
              <a:rPr lang="ru-RU" b="1" i="1" dirty="0" smtClean="0"/>
              <a:t>ждать…(гл.26)</a:t>
            </a:r>
          </a:p>
          <a:p>
            <a:pPr marL="0" indent="0">
              <a:buNone/>
            </a:pPr>
            <a:r>
              <a:rPr lang="ru-RU" b="1" i="1" dirty="0" smtClean="0"/>
              <a:t>…И </a:t>
            </a:r>
            <a:r>
              <a:rPr lang="ru-RU" b="1" i="1" dirty="0"/>
              <a:t>никого не прокляну</a:t>
            </a:r>
            <a:r>
              <a:rPr lang="ru-RU" b="1" i="1" dirty="0" smtClean="0"/>
              <a:t>!(</a:t>
            </a:r>
            <a:r>
              <a:rPr lang="ru-RU" b="1" i="1" dirty="0"/>
              <a:t>гл.26)</a:t>
            </a:r>
          </a:p>
          <a:p>
            <a:pPr marL="0" indent="0">
              <a:buNone/>
            </a:pPr>
            <a:r>
              <a:rPr lang="ru-RU" dirty="0" smtClean="0"/>
              <a:t> </a:t>
            </a:r>
            <a:r>
              <a:rPr lang="ru-RU" i="1" dirty="0"/>
              <a:t/>
            </a:r>
            <a:br>
              <a:rPr lang="ru-RU" i="1" dirty="0"/>
            </a:br>
            <a:r>
              <a:rPr lang="ru-RU" dirty="0" smtClean="0"/>
              <a:t>Именно </a:t>
            </a:r>
            <a:r>
              <a:rPr lang="ru-RU" dirty="0"/>
              <a:t>они придают экспрессию жизненным ситуациям, которые передает в своем произведении </a:t>
            </a:r>
            <a:r>
              <a:rPr lang="ru-RU" dirty="0" smtClean="0"/>
              <a:t>М.Ю. Лермонтов. </a:t>
            </a:r>
            <a:r>
              <a:rPr lang="ru-RU" dirty="0"/>
              <a:t>Личная форма сказуемого активизирует читательское восприятие: </a:t>
            </a:r>
            <a:r>
              <a:rPr lang="ru-RU" dirty="0" smtClean="0"/>
              <a:t>М. Ю. Лермонтов как </a:t>
            </a:r>
            <a:r>
              <a:rPr lang="ru-RU" dirty="0"/>
              <a:t>бы вовлекает читателя в решение поставленной проблемы.</a:t>
            </a:r>
            <a:br>
              <a:rPr lang="ru-RU" dirty="0"/>
            </a:br>
            <a:r>
              <a:rPr lang="ru-RU" dirty="0"/>
              <a:t>Лингвисты неоднократно отмечали преимущество определенно-личных предложений перед синонимичными двусоставными: указание лица в последних придает речи лишь более спокойный </a:t>
            </a:r>
            <a:r>
              <a:rPr lang="ru-RU" dirty="0" smtClean="0"/>
              <a:t>тон</a:t>
            </a:r>
            <a:r>
              <a:rPr lang="ru-RU" dirty="0"/>
              <a:t>.</a:t>
            </a:r>
          </a:p>
        </p:txBody>
      </p:sp>
    </p:spTree>
    <p:extLst>
      <p:ext uri="{BB962C8B-B14F-4D97-AF65-F5344CB8AC3E}">
        <p14:creationId xmlns="" xmlns:p14="http://schemas.microsoft.com/office/powerpoint/2010/main" val="1617604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smtClean="0"/>
              <a:t/>
            </a:r>
            <a:br>
              <a:rPr lang="ru-RU" b="1" dirty="0" smtClean="0"/>
            </a:br>
            <a:r>
              <a:rPr lang="ru-RU" b="1" dirty="0" smtClean="0"/>
              <a:t>Неопределенно-личные </a:t>
            </a:r>
            <a:r>
              <a:rPr lang="ru-RU" b="1" dirty="0"/>
              <a:t>предложения</a:t>
            </a:r>
            <a:r>
              <a:rPr lang="ru-RU" dirty="0"/>
              <a:t/>
            </a:r>
            <a:br>
              <a:rPr lang="ru-RU" dirty="0"/>
            </a:br>
            <a:endParaRPr lang="ru-RU" dirty="0"/>
          </a:p>
        </p:txBody>
      </p:sp>
      <p:sp>
        <p:nvSpPr>
          <p:cNvPr id="6" name="Объект 5"/>
          <p:cNvSpPr>
            <a:spLocks noGrp="1"/>
          </p:cNvSpPr>
          <p:nvPr>
            <p:ph sz="half" idx="1"/>
          </p:nvPr>
        </p:nvSpPr>
        <p:spPr/>
        <p:txBody>
          <a:bodyPr/>
          <a:lstStyle/>
          <a:p>
            <a:endParaRPr lang="ru-RU" dirty="0"/>
          </a:p>
        </p:txBody>
      </p:sp>
      <p:sp>
        <p:nvSpPr>
          <p:cNvPr id="7" name="Объект 6"/>
          <p:cNvSpPr>
            <a:spLocks noGrp="1"/>
          </p:cNvSpPr>
          <p:nvPr>
            <p:ph sz="half" idx="2"/>
          </p:nvPr>
        </p:nvSpPr>
        <p:spPr/>
        <p:txBody>
          <a:bodyPr/>
          <a:lstStyle/>
          <a:p>
            <a:endParaRPr lang="ru-RU" dirty="0"/>
          </a:p>
        </p:txBody>
      </p:sp>
      <p:pic>
        <p:nvPicPr>
          <p:cNvPr id="1026" name="Picture 2" descr="C:\Users\ак\Desktop\Новая папка\DSC_408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58941" y="2323750"/>
            <a:ext cx="4716439" cy="3537329"/>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ак\Desktop\Новая папка\DSC_407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4243935" y="1945651"/>
            <a:ext cx="4571967" cy="41490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669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Неопределенно-личные </a:t>
            </a:r>
            <a:r>
              <a:rPr lang="ru-RU" b="1" dirty="0"/>
              <a:t>предложения</a:t>
            </a:r>
            <a:r>
              <a:rPr lang="ru-RU" dirty="0"/>
              <a:t/>
            </a:r>
            <a:br>
              <a:rPr lang="ru-RU" dirty="0"/>
            </a:br>
            <a:endParaRPr lang="ru-RU" dirty="0"/>
          </a:p>
        </p:txBody>
      </p:sp>
      <p:sp>
        <p:nvSpPr>
          <p:cNvPr id="3" name="Объект 2"/>
          <p:cNvSpPr>
            <a:spLocks noGrp="1"/>
          </p:cNvSpPr>
          <p:nvPr>
            <p:ph idx="1"/>
          </p:nvPr>
        </p:nvSpPr>
        <p:spPr>
          <a:xfrm>
            <a:off x="457200" y="1600200"/>
            <a:ext cx="8229600" cy="5213176"/>
          </a:xfrm>
        </p:spPr>
        <p:txBody>
          <a:bodyPr>
            <a:noAutofit/>
          </a:bodyPr>
          <a:lstStyle/>
          <a:p>
            <a:pPr marL="0" indent="0">
              <a:buNone/>
            </a:pPr>
            <a:r>
              <a:rPr lang="ru-RU" sz="1400" b="1" dirty="0" smtClean="0"/>
              <a:t>        Неопределенно-личные </a:t>
            </a:r>
            <a:r>
              <a:rPr lang="ru-RU" sz="1400" b="1" dirty="0"/>
              <a:t>предложения </a:t>
            </a:r>
            <a:r>
              <a:rPr lang="ru-RU" sz="1400" dirty="0"/>
              <a:t>– это односоставные предложения со сказуемым-глаголом в форме 3-го лица множественного </a:t>
            </a:r>
            <a:r>
              <a:rPr lang="ru-RU" sz="1400" dirty="0" smtClean="0"/>
              <a:t>числа.</a:t>
            </a:r>
          </a:p>
          <a:p>
            <a:pPr marL="0" indent="0">
              <a:buNone/>
            </a:pPr>
            <a:r>
              <a:rPr lang="ru-RU" sz="1400" b="1" i="1" dirty="0"/>
              <a:t>Его в степи без чувств нашли</a:t>
            </a:r>
            <a:endParaRPr lang="ru-RU" sz="1400" i="1" dirty="0"/>
          </a:p>
          <a:p>
            <a:pPr marL="0" indent="0">
              <a:buNone/>
            </a:pPr>
            <a:r>
              <a:rPr lang="ru-RU" sz="1400" b="1" i="1" dirty="0"/>
              <a:t>И вновь в обитель </a:t>
            </a:r>
            <a:r>
              <a:rPr lang="ru-RU" sz="1400" b="1" i="1" dirty="0" smtClean="0"/>
              <a:t>принесли.(с.101</a:t>
            </a:r>
            <a:r>
              <a:rPr lang="ru-RU" sz="1400" b="1" dirty="0" smtClean="0"/>
              <a:t>)</a:t>
            </a:r>
            <a:r>
              <a:rPr lang="ru-RU" sz="1400" i="1" dirty="0" smtClean="0"/>
              <a:t> </a:t>
            </a:r>
          </a:p>
          <a:p>
            <a:pPr marL="0" indent="0">
              <a:buNone/>
            </a:pPr>
            <a:r>
              <a:rPr lang="ru-RU" sz="1400" dirty="0" smtClean="0"/>
              <a:t>Сказуемое </a:t>
            </a:r>
            <a:r>
              <a:rPr lang="ru-RU" sz="1400" dirty="0"/>
              <a:t>обозначает действие, совершаемое неопределенными лицами, не обозначенными явно из-за того, что говорящий не знает их или не хочет называть. Такое умолчание возможно потому, что определить лицо по глагольному сказуемому нельзя. </a:t>
            </a:r>
            <a:br>
              <a:rPr lang="ru-RU" sz="1400" dirty="0"/>
            </a:br>
            <a:r>
              <a:rPr lang="ru-RU" sz="1400" dirty="0"/>
              <a:t>Модальность неопределенно-личных предложений различна: они выражают действие реальное, только возможное, невозможное, необходимое. По эмоциональной окраске неопределенно-личные предложения тоже могут быть различны. В неопределенно-личных предложениях глагол-сказуемое может быть употреблен в форме любого времени:</a:t>
            </a:r>
          </a:p>
          <a:p>
            <a:pPr marL="0" indent="0">
              <a:buNone/>
            </a:pPr>
            <a:r>
              <a:rPr lang="ru-RU" sz="1400" b="1" i="1" dirty="0" smtClean="0"/>
              <a:t>Усни.</a:t>
            </a:r>
            <a:r>
              <a:rPr lang="ru-RU" sz="1400" i="1" dirty="0" smtClean="0"/>
              <a:t>.(гл.23)</a:t>
            </a:r>
            <a:r>
              <a:rPr lang="ru-RU" sz="1400" dirty="0" smtClean="0"/>
              <a:t>:</a:t>
            </a:r>
            <a:r>
              <a:rPr lang="ru-RU" sz="1400" i="1" dirty="0"/>
              <a:t> </a:t>
            </a:r>
            <a:r>
              <a:rPr lang="ru-RU" sz="1400" dirty="0"/>
              <a:t>глагол употреблен в форме настоящего времени; </a:t>
            </a:r>
            <a:endParaRPr lang="ru-RU" sz="1400" dirty="0" smtClean="0"/>
          </a:p>
          <a:p>
            <a:pPr marL="0" indent="0">
              <a:buNone/>
            </a:pPr>
            <a:r>
              <a:rPr lang="ru-RU" sz="1400" b="1" i="1" u="sng" dirty="0"/>
              <a:t>Вились</a:t>
            </a:r>
            <a:r>
              <a:rPr lang="ru-RU" sz="1400" b="1" i="1" dirty="0"/>
              <a:t>, красуясь меж дерев</a:t>
            </a:r>
            <a:br>
              <a:rPr lang="ru-RU" sz="1400" b="1" i="1" dirty="0"/>
            </a:br>
            <a:r>
              <a:rPr lang="ru-RU" sz="1400" b="1" i="1" dirty="0"/>
              <a:t>Прозрачной зеленью листов</a:t>
            </a:r>
            <a:r>
              <a:rPr lang="ru-RU" sz="1400" dirty="0" smtClean="0"/>
              <a:t>;(гл.11) :</a:t>
            </a:r>
            <a:r>
              <a:rPr lang="ru-RU" sz="1400" i="1" dirty="0"/>
              <a:t> </a:t>
            </a:r>
            <a:r>
              <a:rPr lang="ru-RU" sz="1400" dirty="0"/>
              <a:t>глагол употреблен в форме прошедшего времени.</a:t>
            </a:r>
            <a:br>
              <a:rPr lang="ru-RU" sz="1400" dirty="0"/>
            </a:br>
            <a:r>
              <a:rPr lang="ru-RU" sz="1400" dirty="0"/>
              <a:t>Неопределенно-личные предложения могут иметь сказуемое, состоящее из личного глагола и примыкающего к нему инфинитива (такой вид предложений в произведении найти не удалось). Неопределенно-личные предложения образуются также из сказуемых-глаголов в форме условного наклонения.</a:t>
            </a:r>
            <a:br>
              <a:rPr lang="ru-RU" sz="1400" dirty="0"/>
            </a:br>
            <a:r>
              <a:rPr lang="ru-RU" sz="1400" dirty="0"/>
              <a:t>Конструкции неопределенно-личных предложений могут быть распространенными и нераспространенными, как и другие типы предложений. Неопределенно-личные предложения менее продуктивны в современном русском языке, чем определенно-личные, сфера их употребления более узкая. Это в основном разговорная речь, откуда они легко переходят в художественную, придавая ей живые интонации</a:t>
            </a:r>
          </a:p>
        </p:txBody>
      </p:sp>
    </p:spTree>
    <p:extLst>
      <p:ext uri="{BB962C8B-B14F-4D97-AF65-F5344CB8AC3E}">
        <p14:creationId xmlns="" xmlns:p14="http://schemas.microsoft.com/office/powerpoint/2010/main" val="3963829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smtClean="0"/>
              <a:t/>
            </a:r>
            <a:br>
              <a:rPr lang="ru-RU" b="1" dirty="0" smtClean="0"/>
            </a:br>
            <a:r>
              <a:rPr lang="ru-RU" b="1" dirty="0" smtClean="0"/>
              <a:t>Неопределенно-личные </a:t>
            </a:r>
            <a:r>
              <a:rPr lang="ru-RU" b="1" dirty="0"/>
              <a:t>предложения</a:t>
            </a:r>
            <a:r>
              <a:rPr lang="ru-RU" dirty="0"/>
              <a:t/>
            </a:r>
            <a:br>
              <a:rPr lang="ru-RU" dirty="0"/>
            </a:br>
            <a:endParaRPr lang="ru-RU" dirty="0"/>
          </a:p>
        </p:txBody>
      </p:sp>
      <p:sp>
        <p:nvSpPr>
          <p:cNvPr id="5" name="Объект 4"/>
          <p:cNvSpPr>
            <a:spLocks noGrp="1"/>
          </p:cNvSpPr>
          <p:nvPr>
            <p:ph sz="half" idx="1"/>
          </p:nvPr>
        </p:nvSpPr>
        <p:spPr/>
        <p:txBody>
          <a:bodyPr>
            <a:normAutofit fontScale="77500" lnSpcReduction="20000"/>
          </a:bodyPr>
          <a:lstStyle/>
          <a:p>
            <a:pPr marL="0" indent="0">
              <a:buNone/>
            </a:pPr>
            <a:r>
              <a:rPr lang="ru-RU" dirty="0"/>
              <a:t>Передавая речь Мцыри , М. Ю. Лермонтов  широко использует этот вид предложений:</a:t>
            </a:r>
          </a:p>
          <a:p>
            <a:pPr marL="0" indent="0">
              <a:buNone/>
            </a:pPr>
            <a:r>
              <a:rPr lang="ru-RU" b="1" i="1" dirty="0"/>
              <a:t>Там, говорят…</a:t>
            </a:r>
          </a:p>
          <a:p>
            <a:pPr marL="0" indent="0">
              <a:buNone/>
            </a:pPr>
            <a:r>
              <a:rPr lang="ru-RU" b="1" i="1" dirty="0"/>
              <a:t>В холодной вечной тишине.(гл.5).</a:t>
            </a:r>
          </a:p>
          <a:p>
            <a:pPr marL="0" indent="0">
              <a:buNone/>
            </a:pPr>
            <a:r>
              <a:rPr lang="ru-RU" b="1" i="1" dirty="0"/>
              <a:t>Погибли в полной красоте…(гл.4)</a:t>
            </a:r>
          </a:p>
          <a:p>
            <a:pPr marL="0" indent="0">
              <a:buNone/>
            </a:pPr>
            <a:r>
              <a:rPr lang="ru-RU" b="1" i="1" dirty="0"/>
              <a:t>И жаждут встречи каждый миг;(гл.6)</a:t>
            </a:r>
          </a:p>
          <a:p>
            <a:pPr marL="0" indent="0">
              <a:buNone/>
            </a:pPr>
            <a:r>
              <a:rPr lang="ru-RU" b="1" i="1" dirty="0"/>
              <a:t>Когда в час утренней зари</a:t>
            </a:r>
            <a:br>
              <a:rPr lang="ru-RU" b="1" i="1" dirty="0"/>
            </a:br>
            <a:r>
              <a:rPr lang="ru-RU" b="1" i="1" dirty="0" err="1"/>
              <a:t>Курилися</a:t>
            </a:r>
            <a:r>
              <a:rPr lang="ru-RU" b="1" i="1" dirty="0"/>
              <a:t> …(гл.6)</a:t>
            </a:r>
          </a:p>
          <a:p>
            <a:pPr marL="0" indent="0">
              <a:buNone/>
            </a:pPr>
            <a:r>
              <a:rPr lang="ru-RU" b="1" i="1" dirty="0"/>
              <a:t>Сливались тут. Не раздался</a:t>
            </a:r>
            <a:br>
              <a:rPr lang="ru-RU" b="1" i="1" dirty="0"/>
            </a:br>
            <a:r>
              <a:rPr lang="ru-RU" b="1" i="1" dirty="0"/>
              <a:t>В торжественный хваленья час.(гл.11)</a:t>
            </a:r>
          </a:p>
          <a:p>
            <a:endParaRPr lang="ru-RU" dirty="0"/>
          </a:p>
        </p:txBody>
      </p:sp>
      <p:sp>
        <p:nvSpPr>
          <p:cNvPr id="6" name="Объект 5"/>
          <p:cNvSpPr>
            <a:spLocks noGrp="1"/>
          </p:cNvSpPr>
          <p:nvPr>
            <p:ph sz="half" idx="2"/>
          </p:nvPr>
        </p:nvSpPr>
        <p:spPr/>
        <p:txBody>
          <a:bodyPr>
            <a:normAutofit fontScale="77500" lnSpcReduction="20000"/>
          </a:bodyPr>
          <a:lstStyle/>
          <a:p>
            <a:endParaRPr lang="ru-RU" dirty="0"/>
          </a:p>
        </p:txBody>
      </p:sp>
      <p:pic>
        <p:nvPicPr>
          <p:cNvPr id="2050" name="Picture 2" descr="C:\Users\ак\Desktop\e0009d53520b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16016" y="1628800"/>
            <a:ext cx="3538407" cy="45091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325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Неопределенно-личные </a:t>
            </a:r>
            <a:r>
              <a:rPr lang="ru-RU" b="1" dirty="0"/>
              <a:t>предложения</a:t>
            </a:r>
            <a:r>
              <a:rPr lang="ru-RU" dirty="0"/>
              <a:t/>
            </a:r>
            <a:br>
              <a:rPr lang="ru-RU" dirty="0"/>
            </a:br>
            <a:endParaRPr lang="ru-RU" dirty="0"/>
          </a:p>
        </p:txBody>
      </p:sp>
      <p:sp>
        <p:nvSpPr>
          <p:cNvPr id="3" name="Объект 2"/>
          <p:cNvSpPr>
            <a:spLocks noGrp="1"/>
          </p:cNvSpPr>
          <p:nvPr>
            <p:ph idx="1"/>
          </p:nvPr>
        </p:nvSpPr>
        <p:spPr/>
        <p:txBody>
          <a:bodyPr>
            <a:normAutofit fontScale="55000" lnSpcReduction="20000"/>
          </a:bodyPr>
          <a:lstStyle/>
          <a:p>
            <a:r>
              <a:rPr lang="ru-RU" dirty="0" smtClean="0"/>
              <a:t>Это </a:t>
            </a:r>
            <a:r>
              <a:rPr lang="ru-RU" dirty="0"/>
              <a:t>позволяет автору живо передать разговорную интонацию.</a:t>
            </a:r>
            <a:br>
              <a:rPr lang="ru-RU" dirty="0"/>
            </a:br>
            <a:r>
              <a:rPr lang="ru-RU" dirty="0"/>
              <a:t>Подобные односоставные предложения нейтральны в стилистическом отношении и могут быть использованы в любом стиле. Неопределенно-личные предложения интересны в стилистическом плане тем, что в них подчеркивается действие. Употребление таких предложений позволяет </a:t>
            </a:r>
            <a:r>
              <a:rPr lang="ru-RU" dirty="0" smtClean="0"/>
              <a:t>М.Ю. Лермонтову  </a:t>
            </a:r>
            <a:r>
              <a:rPr lang="ru-RU" dirty="0"/>
              <a:t>акцентировать внимание на глаголе-сказуемом, то есть на действии, в то время как субъект действия отодвигается на задний план независимо от того, известен он читателю или нет. Особенно выразительными мне показались те предложения, в которых носитель действия представлен как лицо неопределенное. Подчеркнутая </a:t>
            </a:r>
            <a:r>
              <a:rPr lang="ru-RU" dirty="0" err="1"/>
              <a:t>глагольность</a:t>
            </a:r>
            <a:r>
              <a:rPr lang="ru-RU" dirty="0"/>
              <a:t> придает им особый динамизм.</a:t>
            </a:r>
            <a:br>
              <a:rPr lang="ru-RU" dirty="0"/>
            </a:br>
            <a:r>
              <a:rPr lang="ru-RU" dirty="0"/>
              <a:t>Но это качество неопределенно-личных предложений используется не только в художественном стиле. Нельзя обойти стороной и их эффективное использование в публицистическом стиле речи. Особенно эффективно использование неопределенно-личных предложений в качестве заголовков газет. В научном стиле использование неопределенно-личных предложений диктуется стремлением автора обратить внимание на характер действия. В официально-деловом стиле неопределенно-личные предложения используются наряду с безличными.</a:t>
            </a:r>
          </a:p>
          <a:p>
            <a:endParaRPr lang="ru-RU" dirty="0"/>
          </a:p>
        </p:txBody>
      </p:sp>
    </p:spTree>
    <p:extLst>
      <p:ext uri="{BB962C8B-B14F-4D97-AF65-F5344CB8AC3E}">
        <p14:creationId xmlns="" xmlns:p14="http://schemas.microsoft.com/office/powerpoint/2010/main" val="3261531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a:t>Обобщенно-личные предложения</a:t>
            </a:r>
            <a:endParaRPr lang="ru-RU" dirty="0"/>
          </a:p>
        </p:txBody>
      </p:sp>
      <p:sp>
        <p:nvSpPr>
          <p:cNvPr id="5" name="Объект 4"/>
          <p:cNvSpPr>
            <a:spLocks noGrp="1"/>
          </p:cNvSpPr>
          <p:nvPr>
            <p:ph sz="half" idx="1"/>
          </p:nvPr>
        </p:nvSpPr>
        <p:spPr/>
        <p:txBody>
          <a:bodyPr/>
          <a:lstStyle/>
          <a:p>
            <a:endParaRPr lang="ru-RU" dirty="0"/>
          </a:p>
        </p:txBody>
      </p:sp>
      <p:pic>
        <p:nvPicPr>
          <p:cNvPr id="3074" name="Picture 2" descr="C:\Users\ак\Desktop\Новая папка\DSC_408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97780" y="2065573"/>
            <a:ext cx="4816421" cy="4091090"/>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ак\Desktop\Новая папка\DSC_4065.jpg"/>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4088357" y="2287710"/>
            <a:ext cx="4678420" cy="35088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9664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a:t>Обобщенно-личные предложения</a:t>
            </a:r>
            <a:r>
              <a:rPr lang="ru-RU" dirty="0"/>
              <a:t/>
            </a:r>
            <a:br>
              <a:rPr lang="ru-RU" dirty="0"/>
            </a:br>
            <a:endParaRPr lang="ru-RU" dirty="0"/>
          </a:p>
        </p:txBody>
      </p:sp>
      <p:sp>
        <p:nvSpPr>
          <p:cNvPr id="6" name="Объект 5"/>
          <p:cNvSpPr>
            <a:spLocks noGrp="1"/>
          </p:cNvSpPr>
          <p:nvPr>
            <p:ph idx="1"/>
          </p:nvPr>
        </p:nvSpPr>
        <p:spPr/>
        <p:txBody>
          <a:bodyPr>
            <a:normAutofit fontScale="47500" lnSpcReduction="20000"/>
          </a:bodyPr>
          <a:lstStyle/>
          <a:p>
            <a:r>
              <a:rPr lang="ru-RU" b="1" dirty="0" smtClean="0"/>
              <a:t>Обобщенно-личными</a:t>
            </a:r>
            <a:r>
              <a:rPr lang="ru-RU" dirty="0" smtClean="0"/>
              <a:t> </a:t>
            </a:r>
            <a:r>
              <a:rPr lang="ru-RU" dirty="0"/>
              <a:t>называются односоставные бесподлежащные предложения, главный член которых выражен обычно глаголом в форме 2-го лица единственного числа, реже – в форме 1-го или 3-го лица множественного числа, обозначающие действие, потенциально относимое к любому лицу (мысленно можно подставить подлежащие </a:t>
            </a:r>
            <a:r>
              <a:rPr lang="ru-RU" i="1" dirty="0"/>
              <a:t>все, каждый, любой </a:t>
            </a:r>
            <a:r>
              <a:rPr lang="ru-RU" dirty="0"/>
              <a:t>и так далее). Как правило, обобщенно-личные предложения реализуются в пословицах и поговорках. Часто обобщенно-личные предложения образуются со сказуемым, выражающим значение условия в сложных предложениях, например: </a:t>
            </a:r>
            <a:r>
              <a:rPr lang="ru-RU" i="1" dirty="0"/>
              <a:t>Взялся за гуж – не говори, что не дюж. </a:t>
            </a:r>
            <a:r>
              <a:rPr lang="ru-RU" dirty="0"/>
              <a:t>В обобщенно-личных предложениях используются устойчивые конструкции, характерные для разговорно-обиходной речи с просторечным оттенком.</a:t>
            </a:r>
            <a:br>
              <a:rPr lang="ru-RU" dirty="0"/>
            </a:br>
            <a:r>
              <a:rPr lang="ru-RU" dirty="0"/>
              <a:t>Обобщенно-личные предложения выделяются из всех односоставных личных своей экспрессией. Наиболее характерная форма сказуемого для этих предложений – форма 2-го лица единственного числа, получающая обобщенное значение, – является и самой выразительной. Не случайно очень часто этот тип предложений встречается в русских пословицах и поговорках. </a:t>
            </a:r>
            <a:br>
              <a:rPr lang="ru-RU" dirty="0"/>
            </a:br>
            <a:r>
              <a:rPr lang="ru-RU" dirty="0"/>
              <a:t>Народно-поэтический оттенок приобретают строки из художественных произведений, в которых писатели прибегают к обобщенно-личным предложениям. Экспрессивность подобных конструкций отчасти достигается переносным употреблением форм лица: 2-е лицо глагола указывает на самого говорящего.</a:t>
            </a:r>
            <a:br>
              <a:rPr lang="ru-RU" dirty="0"/>
            </a:br>
            <a:r>
              <a:rPr lang="ru-RU" dirty="0"/>
              <a:t>Яркая экспрессивность таких конструкций ограничивается их функционированием. Кроме разговорной и художественной речи, для них открыт публицистический </a:t>
            </a:r>
            <a:r>
              <a:rPr lang="ru-RU" dirty="0" smtClean="0"/>
              <a:t>стиль.</a:t>
            </a:r>
          </a:p>
          <a:p>
            <a:pPr marL="0" indent="0">
              <a:buNone/>
            </a:pPr>
            <a:r>
              <a:rPr lang="ru-RU" dirty="0" smtClean="0"/>
              <a:t>Такой </a:t>
            </a:r>
            <a:r>
              <a:rPr lang="ru-RU" dirty="0"/>
              <a:t>вид предложений в произведении найти не </a:t>
            </a:r>
            <a:r>
              <a:rPr lang="ru-RU" dirty="0" smtClean="0"/>
              <a:t>удалось.</a:t>
            </a:r>
            <a:endParaRPr lang="ru-RU" dirty="0"/>
          </a:p>
        </p:txBody>
      </p:sp>
    </p:spTree>
    <p:extLst>
      <p:ext uri="{BB962C8B-B14F-4D97-AF65-F5344CB8AC3E}">
        <p14:creationId xmlns="" xmlns:p14="http://schemas.microsoft.com/office/powerpoint/2010/main" val="4069094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Безличные предложения</a:t>
            </a:r>
          </a:p>
        </p:txBody>
      </p:sp>
      <p:sp>
        <p:nvSpPr>
          <p:cNvPr id="5" name="Объект 4"/>
          <p:cNvSpPr>
            <a:spLocks noGrp="1"/>
          </p:cNvSpPr>
          <p:nvPr>
            <p:ph sz="half" idx="1"/>
          </p:nvPr>
        </p:nvSpPr>
        <p:spPr/>
        <p:txBody>
          <a:bodyPr/>
          <a:lstStyle/>
          <a:p>
            <a:endParaRPr lang="ru-RU" dirty="0"/>
          </a:p>
        </p:txBody>
      </p:sp>
      <p:pic>
        <p:nvPicPr>
          <p:cNvPr id="3074" name="Picture 2" descr="C:\Users\ак\Desktop\Новая папка\DSC_4053.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4055173" y="2146337"/>
            <a:ext cx="4716345" cy="3537258"/>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ак\Desktop\Новая папка\DSC_408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251520" y="2132856"/>
            <a:ext cx="4608512" cy="34563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7667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Введение</a:t>
            </a:r>
            <a:r>
              <a:rPr lang="ru-RU" dirty="0"/>
              <a:t/>
            </a:r>
            <a:br>
              <a:rPr lang="ru-RU" dirty="0"/>
            </a:br>
            <a:endParaRPr lang="ru-RU" dirty="0"/>
          </a:p>
        </p:txBody>
      </p:sp>
      <p:sp>
        <p:nvSpPr>
          <p:cNvPr id="3" name="Объект 2"/>
          <p:cNvSpPr>
            <a:spLocks noGrp="1"/>
          </p:cNvSpPr>
          <p:nvPr>
            <p:ph idx="1"/>
          </p:nvPr>
        </p:nvSpPr>
        <p:spPr/>
        <p:txBody>
          <a:bodyPr>
            <a:normAutofit fontScale="62500" lnSpcReduction="20000"/>
          </a:bodyPr>
          <a:lstStyle/>
          <a:p>
            <a:pPr marL="0" indent="0" eaLnBrk="0" fontAlgn="base" hangingPunct="0">
              <a:buNone/>
            </a:pPr>
            <a:r>
              <a:rPr lang="ru-RU" dirty="0" smtClean="0"/>
              <a:t>    В </a:t>
            </a:r>
            <a:r>
              <a:rPr lang="ru-RU" dirty="0"/>
              <a:t>русском языке наряду с простыми двусоставными предложениями существуют односоставные. «Односоставными называются предложения, грамматическая основа которых состоит из одного главного члена» . В современной науке нет единого мнения об односоставных предложениях. Некоторые лингвисты не считают односоставные предложения самостоятельными коммуникативными единицами и рассматривают их как разновидность двусоставных структур.</a:t>
            </a:r>
          </a:p>
          <a:p>
            <a:pPr marL="0" indent="0">
              <a:buNone/>
            </a:pPr>
            <a:r>
              <a:rPr lang="ru-RU" dirty="0"/>
              <a:t> </a:t>
            </a:r>
            <a:r>
              <a:rPr lang="ru-RU" dirty="0" smtClean="0"/>
              <a:t>    В </a:t>
            </a:r>
            <a:r>
              <a:rPr lang="ru-RU" dirty="0"/>
              <a:t>данной работе освещается традиционная точка зрения на структуру односоставных предложений, закрепленная в учебниках по русскому языку под редакцией Н.М. </a:t>
            </a:r>
            <a:r>
              <a:rPr lang="ru-RU" dirty="0" err="1"/>
              <a:t>Шанского</a:t>
            </a:r>
            <a:r>
              <a:rPr lang="ru-RU" dirty="0"/>
              <a:t>. Известно, что различные виды односоставных предложений неодинаково распространены в речи. Нам показалось интересным понаблюдать за ролью односоставных предложений в художественном тексте. </a:t>
            </a:r>
          </a:p>
          <a:p>
            <a:pPr marL="0" indent="0" eaLnBrk="0" fontAlgn="base" hangingPunct="0">
              <a:buNone/>
            </a:pPr>
            <a:r>
              <a:rPr lang="ru-RU" b="1" dirty="0"/>
              <a:t>     Цель работы:</a:t>
            </a:r>
          </a:p>
          <a:p>
            <a:pPr marL="0" indent="0" eaLnBrk="0" fontAlgn="base" hangingPunct="0">
              <a:buNone/>
            </a:pPr>
            <a:r>
              <a:rPr lang="ru-RU" dirty="0"/>
              <a:t>Повторить строение и виды односоставных предложений.</a:t>
            </a:r>
          </a:p>
        </p:txBody>
      </p:sp>
    </p:spTree>
    <p:extLst>
      <p:ext uri="{BB962C8B-B14F-4D97-AF65-F5344CB8AC3E}">
        <p14:creationId xmlns="" xmlns:p14="http://schemas.microsoft.com/office/powerpoint/2010/main" val="528001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t>Безличные предложения</a:t>
            </a:r>
          </a:p>
        </p:txBody>
      </p:sp>
      <p:sp>
        <p:nvSpPr>
          <p:cNvPr id="6" name="Объект 5"/>
          <p:cNvSpPr>
            <a:spLocks noGrp="1"/>
          </p:cNvSpPr>
          <p:nvPr>
            <p:ph idx="1"/>
          </p:nvPr>
        </p:nvSpPr>
        <p:spPr/>
        <p:txBody>
          <a:bodyPr>
            <a:normAutofit fontScale="40000" lnSpcReduction="20000"/>
          </a:bodyPr>
          <a:lstStyle/>
          <a:p>
            <a:pPr marL="0" indent="0">
              <a:buNone/>
            </a:pPr>
            <a:r>
              <a:rPr lang="ru-RU" b="1" dirty="0" smtClean="0"/>
              <a:t>Безличные предложения </a:t>
            </a:r>
            <a:r>
              <a:rPr lang="ru-RU" dirty="0" smtClean="0"/>
              <a:t>– </a:t>
            </a:r>
            <a:r>
              <a:rPr lang="ru-RU" dirty="0"/>
              <a:t>это односоставные предложения со сказуемым, при котором нет и не может быть </a:t>
            </a:r>
            <a:r>
              <a:rPr lang="ru-RU" dirty="0" smtClean="0"/>
              <a:t>подлежащего.</a:t>
            </a:r>
            <a:r>
              <a:rPr lang="ru-RU" dirty="0"/>
              <a:t/>
            </a:r>
            <a:br>
              <a:rPr lang="ru-RU" dirty="0"/>
            </a:br>
            <a:r>
              <a:rPr lang="ru-RU" dirty="0" smtClean="0"/>
              <a:t>     Безличные </a:t>
            </a:r>
            <a:r>
              <a:rPr lang="ru-RU" dirty="0"/>
              <a:t>предложения в русском языке могут иметь следующие значения:</a:t>
            </a:r>
          </a:p>
          <a:p>
            <a:pPr marL="0" indent="0">
              <a:buNone/>
            </a:pPr>
            <a:r>
              <a:rPr lang="ru-RU" dirty="0"/>
              <a:t>1. Предложения, выражающие логически-интеллектуальные восприятия действительности, например: </a:t>
            </a:r>
            <a:r>
              <a:rPr lang="ru-RU" b="1" i="1" dirty="0"/>
              <a:t>С</a:t>
            </a:r>
            <a:r>
              <a:rPr lang="ru-RU" b="1" i="1" dirty="0" smtClean="0"/>
              <a:t>кользила бережно…(гл.22)</a:t>
            </a:r>
            <a:r>
              <a:rPr lang="ru-RU" b="1" i="1" dirty="0"/>
              <a:t/>
            </a:r>
            <a:br>
              <a:rPr lang="ru-RU" b="1" i="1" dirty="0"/>
            </a:br>
            <a:r>
              <a:rPr lang="ru-RU" dirty="0"/>
              <a:t>2. Предложения, выражающие психологически-эмоциональные восприятия и переживания, </a:t>
            </a:r>
            <a:r>
              <a:rPr lang="ru-RU" dirty="0" smtClean="0"/>
              <a:t>например:</a:t>
            </a:r>
          </a:p>
          <a:p>
            <a:pPr marL="0" indent="0">
              <a:buNone/>
            </a:pPr>
            <a:r>
              <a:rPr lang="ru-RU" dirty="0" smtClean="0"/>
              <a:t> </a:t>
            </a:r>
            <a:r>
              <a:rPr lang="ru-RU" b="1" i="1" dirty="0" smtClean="0"/>
              <a:t>Но </a:t>
            </a:r>
            <a:r>
              <a:rPr lang="ru-RU" b="1" i="1" dirty="0"/>
              <a:t>с жизнью жаль расстаться мне</a:t>
            </a:r>
            <a:r>
              <a:rPr lang="ru-RU" b="1" i="1" dirty="0" smtClean="0"/>
              <a:t>.(гл.5)</a:t>
            </a:r>
          </a:p>
          <a:p>
            <a:pPr marL="0" indent="0">
              <a:buNone/>
            </a:pPr>
            <a:r>
              <a:rPr lang="ru-RU" b="1" i="1" dirty="0"/>
              <a:t>Мне было свыше то дано</a:t>
            </a:r>
            <a:r>
              <a:rPr lang="ru-RU" b="1" i="1" dirty="0" smtClean="0"/>
              <a:t>!(гл.6)</a:t>
            </a:r>
          </a:p>
          <a:p>
            <a:pPr marL="0" indent="0">
              <a:buNone/>
            </a:pPr>
            <a:r>
              <a:rPr lang="ru-RU" b="1" i="1" dirty="0"/>
              <a:t>И было сердцу моему</a:t>
            </a:r>
            <a:br>
              <a:rPr lang="ru-RU" b="1" i="1" dirty="0"/>
            </a:br>
            <a:r>
              <a:rPr lang="ru-RU" b="1" i="1" dirty="0"/>
              <a:t>Легко, не знаю почему</a:t>
            </a:r>
            <a:r>
              <a:rPr lang="ru-RU" dirty="0" smtClean="0"/>
              <a:t>.</a:t>
            </a:r>
            <a:r>
              <a:rPr lang="ru-RU" b="1" dirty="0" smtClean="0"/>
              <a:t>(гл.6)</a:t>
            </a:r>
          </a:p>
          <a:p>
            <a:pPr marL="0" indent="0">
              <a:buNone/>
            </a:pPr>
            <a:r>
              <a:rPr lang="ru-RU" b="1" i="1" dirty="0"/>
              <a:t>Мне было весело </a:t>
            </a:r>
            <a:r>
              <a:rPr lang="ru-RU" b="1" i="1" dirty="0" smtClean="0"/>
              <a:t>вдохнуть(гл.9)</a:t>
            </a:r>
          </a:p>
          <a:p>
            <a:pPr marL="0" indent="0">
              <a:buNone/>
            </a:pPr>
            <a:r>
              <a:rPr lang="ru-RU" b="1" i="1" dirty="0" smtClean="0"/>
              <a:t>3</a:t>
            </a:r>
            <a:r>
              <a:rPr lang="ru-RU" dirty="0" smtClean="0"/>
              <a:t>. </a:t>
            </a:r>
            <a:r>
              <a:rPr lang="ru-RU" dirty="0"/>
              <a:t>Предложения, выражающие состояние природы: </a:t>
            </a:r>
            <a:r>
              <a:rPr lang="ru-RU" b="1" i="1" dirty="0"/>
              <a:t>И ближе, ближе все </a:t>
            </a:r>
            <a:r>
              <a:rPr lang="ru-RU" b="1" i="1" dirty="0" smtClean="0"/>
              <a:t>звучал…(гл.12);</a:t>
            </a:r>
            <a:r>
              <a:rPr lang="ru-RU" dirty="0"/>
              <a:t> </a:t>
            </a:r>
            <a:r>
              <a:rPr lang="ru-RU" b="1" i="1" dirty="0"/>
              <a:t>Светло и тихо — сквозь </a:t>
            </a:r>
            <a:r>
              <a:rPr lang="ru-RU" b="1" i="1" dirty="0" smtClean="0"/>
              <a:t>пары(гл.23)</a:t>
            </a:r>
          </a:p>
          <a:p>
            <a:pPr marL="0" indent="0">
              <a:buNone/>
            </a:pPr>
            <a:r>
              <a:rPr lang="ru-RU" dirty="0" smtClean="0"/>
              <a:t>      Каждая из этих групп распадается на многие подгруппы. По форме различаются следующие разновидности безличных предложений:</a:t>
            </a:r>
          </a:p>
          <a:p>
            <a:pPr marL="0" indent="0">
              <a:buNone/>
            </a:pPr>
            <a:r>
              <a:rPr lang="ru-RU" dirty="0" smtClean="0"/>
              <a:t>1. </a:t>
            </a:r>
            <a:r>
              <a:rPr lang="ru-RU" dirty="0"/>
              <a:t>Предложения со сказуемым, выраженным глаголом в форме 3-го лица</a:t>
            </a:r>
            <a:r>
              <a:rPr lang="ru-RU" dirty="0" smtClean="0"/>
              <a:t>.</a:t>
            </a:r>
          </a:p>
          <a:p>
            <a:pPr marL="0" indent="0">
              <a:buNone/>
            </a:pPr>
            <a:r>
              <a:rPr lang="ru-RU" dirty="0" smtClean="0"/>
              <a:t> </a:t>
            </a:r>
            <a:r>
              <a:rPr lang="ru-RU" b="1" i="1" dirty="0"/>
              <a:t>И тихо, гордо умирал</a:t>
            </a:r>
            <a:r>
              <a:rPr lang="ru-RU" b="1" i="1" dirty="0" smtClean="0"/>
              <a:t>.(гл.2)</a:t>
            </a:r>
            <a:r>
              <a:rPr lang="ru-RU" dirty="0"/>
              <a:t> </a:t>
            </a:r>
            <a:r>
              <a:rPr lang="ru-RU" dirty="0" smtClean="0"/>
              <a:t>;</a:t>
            </a:r>
            <a:r>
              <a:rPr lang="ru-RU" b="1" i="1" dirty="0" smtClean="0"/>
              <a:t>Печально </a:t>
            </a:r>
            <a:r>
              <a:rPr lang="ru-RU" b="1" i="1" dirty="0"/>
              <a:t>тронулась </a:t>
            </a:r>
            <a:r>
              <a:rPr lang="ru-RU" b="1" i="1" dirty="0" smtClean="0"/>
              <a:t>цветка…(гл.21)</a:t>
            </a:r>
            <a:r>
              <a:rPr lang="ru-RU" b="1" i="1" dirty="0"/>
              <a:t/>
            </a:r>
            <a:br>
              <a:rPr lang="ru-RU" b="1" i="1" dirty="0"/>
            </a:br>
            <a:r>
              <a:rPr lang="ru-RU" dirty="0"/>
              <a:t>2. Безличные предложения со сказуемым – кратким страдательным причастием</a:t>
            </a:r>
            <a:r>
              <a:rPr lang="ru-RU" dirty="0" smtClean="0"/>
              <a:t>.</a:t>
            </a:r>
            <a:r>
              <a:rPr lang="ru-RU" dirty="0"/>
              <a:t> </a:t>
            </a:r>
            <a:r>
              <a:rPr lang="ru-RU" b="1" i="1" dirty="0"/>
              <a:t>Бродил безмолвен, </a:t>
            </a:r>
            <a:r>
              <a:rPr lang="ru-RU" b="1" i="1" dirty="0" smtClean="0"/>
              <a:t>одинок(гл.2)</a:t>
            </a:r>
            <a:r>
              <a:rPr lang="ru-RU" dirty="0"/>
              <a:t/>
            </a:r>
            <a:br>
              <a:rPr lang="ru-RU" dirty="0"/>
            </a:br>
            <a:r>
              <a:rPr lang="ru-RU" dirty="0" smtClean="0"/>
              <a:t>3. </a:t>
            </a:r>
            <a:r>
              <a:rPr lang="ru-RU" dirty="0"/>
              <a:t>Безличные предложения со сказуемым – словом </a:t>
            </a:r>
            <a:r>
              <a:rPr lang="ru-RU" i="1" dirty="0"/>
              <a:t>нет (не было</a:t>
            </a:r>
            <a:r>
              <a:rPr lang="ru-RU" i="1" dirty="0" smtClean="0"/>
              <a:t>):..</a:t>
            </a:r>
            <a:r>
              <a:rPr lang="ru-RU" b="1" i="1" dirty="0" smtClean="0"/>
              <a:t>Им </a:t>
            </a:r>
            <a:r>
              <a:rPr lang="ru-RU" b="1" i="1" dirty="0"/>
              <a:t>уж нет </a:t>
            </a:r>
            <a:r>
              <a:rPr lang="ru-RU" b="1" i="1" dirty="0" smtClean="0"/>
              <a:t>следа…(гл.11).</a:t>
            </a:r>
            <a:r>
              <a:rPr lang="ru-RU" dirty="0"/>
              <a:t/>
            </a:r>
            <a:br>
              <a:rPr lang="ru-RU" dirty="0"/>
            </a:br>
            <a:endParaRPr lang="ru-RU" dirty="0"/>
          </a:p>
        </p:txBody>
      </p:sp>
    </p:spTree>
    <p:extLst>
      <p:ext uri="{BB962C8B-B14F-4D97-AF65-F5344CB8AC3E}">
        <p14:creationId xmlns="" xmlns:p14="http://schemas.microsoft.com/office/powerpoint/2010/main" val="2723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Безличные предложения</a:t>
            </a:r>
          </a:p>
        </p:txBody>
      </p:sp>
      <p:sp>
        <p:nvSpPr>
          <p:cNvPr id="5" name="Объект 4"/>
          <p:cNvSpPr>
            <a:spLocks noGrp="1"/>
          </p:cNvSpPr>
          <p:nvPr>
            <p:ph sz="half" idx="1"/>
          </p:nvPr>
        </p:nvSpPr>
        <p:spPr/>
        <p:txBody>
          <a:bodyPr>
            <a:normAutofit fontScale="92500" lnSpcReduction="20000"/>
          </a:bodyPr>
          <a:lstStyle/>
          <a:p>
            <a:pPr marL="0" indent="0">
              <a:buNone/>
            </a:pPr>
            <a:r>
              <a:rPr lang="ru-RU" dirty="0"/>
              <a:t>4. Безличные предложения, образованные из инфинитивных конструкций: </a:t>
            </a:r>
          </a:p>
          <a:p>
            <a:pPr marL="0" indent="0">
              <a:buNone/>
            </a:pPr>
            <a:r>
              <a:rPr lang="ru-RU" b="1" i="1" dirty="0"/>
              <a:t>Немного пользы вам узнать,</a:t>
            </a:r>
            <a:br>
              <a:rPr lang="ru-RU" b="1" i="1" dirty="0"/>
            </a:br>
            <a:r>
              <a:rPr lang="ru-RU" b="1" i="1" dirty="0"/>
              <a:t>А душу можно ль рассказать?(гл.3</a:t>
            </a:r>
            <a:r>
              <a:rPr lang="ru-RU" b="1" i="1" dirty="0" smtClean="0"/>
              <a:t>)</a:t>
            </a:r>
          </a:p>
          <a:p>
            <a:pPr marL="0" indent="0">
              <a:buNone/>
            </a:pPr>
            <a:r>
              <a:rPr lang="ru-RU" b="1" dirty="0" smtClean="0"/>
              <a:t>…Там </a:t>
            </a:r>
            <a:r>
              <a:rPr lang="ru-RU" b="1" dirty="0"/>
              <a:t>положить вели меня</a:t>
            </a:r>
            <a:r>
              <a:rPr lang="ru-RU" b="1" dirty="0" smtClean="0"/>
              <a:t>.</a:t>
            </a:r>
            <a:r>
              <a:rPr lang="ru-RU" b="1" i="1" dirty="0" smtClean="0"/>
              <a:t>(гл.26)</a:t>
            </a:r>
            <a:r>
              <a:rPr lang="ru-RU" b="1" dirty="0"/>
              <a:t/>
            </a:r>
            <a:br>
              <a:rPr lang="ru-RU" b="1" dirty="0"/>
            </a:br>
            <a:endParaRPr lang="ru-RU" b="1" dirty="0"/>
          </a:p>
        </p:txBody>
      </p:sp>
      <p:sp>
        <p:nvSpPr>
          <p:cNvPr id="6" name="Объект 5"/>
          <p:cNvSpPr>
            <a:spLocks noGrp="1"/>
          </p:cNvSpPr>
          <p:nvPr>
            <p:ph sz="half" idx="2"/>
          </p:nvPr>
        </p:nvSpPr>
        <p:spPr/>
        <p:txBody>
          <a:bodyPr>
            <a:normAutofit fontScale="92500" lnSpcReduction="20000"/>
          </a:bodyPr>
          <a:lstStyle/>
          <a:p>
            <a:endParaRPr lang="ru-RU" dirty="0"/>
          </a:p>
        </p:txBody>
      </p:sp>
      <p:pic>
        <p:nvPicPr>
          <p:cNvPr id="4098" name="Picture 2" descr="C:\Users\ак\Desktop\images (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11960" y="1628800"/>
            <a:ext cx="4718090" cy="40324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9357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Безличные предложения</a:t>
            </a:r>
          </a:p>
        </p:txBody>
      </p:sp>
      <p:sp>
        <p:nvSpPr>
          <p:cNvPr id="3" name="Объект 2"/>
          <p:cNvSpPr>
            <a:spLocks noGrp="1"/>
          </p:cNvSpPr>
          <p:nvPr>
            <p:ph idx="1"/>
          </p:nvPr>
        </p:nvSpPr>
        <p:spPr/>
        <p:txBody>
          <a:bodyPr>
            <a:normAutofit fontScale="47500" lnSpcReduction="20000"/>
          </a:bodyPr>
          <a:lstStyle/>
          <a:p>
            <a:r>
              <a:rPr lang="ru-RU" dirty="0"/>
              <a:t>Безличные предложения отличаются особым разнообразием конструкций и их стилистическим применением в речи. Среди них есть такие, которые типичны для разговорной речи, и такие, которые выделяются канцелярской окраской.</a:t>
            </a:r>
            <a:br>
              <a:rPr lang="ru-RU" dirty="0"/>
            </a:br>
            <a:r>
              <a:rPr lang="ru-RU" dirty="0"/>
              <a:t>Есть лирические по эмоциональной окраске, излюбленные поэтами конструкции, и есть предложения, используемые в публицистической речи. По сравнению с односоставными личными предложениями, которые, по словам Д.Э. Розенталя, «содержат элемент активности, проявления воли действующего лица», безличным предложениям присущ «оттенок </a:t>
            </a:r>
            <a:r>
              <a:rPr lang="ru-RU" dirty="0" smtClean="0"/>
              <a:t>пассивности» </a:t>
            </a:r>
            <a:r>
              <a:rPr lang="ru-RU" dirty="0"/>
              <a:t>.</a:t>
            </a:r>
            <a:br>
              <a:rPr lang="ru-RU" dirty="0"/>
            </a:br>
            <a:r>
              <a:rPr lang="ru-RU" dirty="0"/>
              <a:t>Особый разряд безличных предложений – инфинитивные предложения. Они представляют значительные возможности для эмоционального и афористического выражения мысли. Поэтому они используются в пословицах, в художественной речи и даже для лозунгов.</a:t>
            </a:r>
            <a:br>
              <a:rPr lang="ru-RU" dirty="0"/>
            </a:br>
            <a:r>
              <a:rPr lang="ru-RU" dirty="0"/>
              <a:t>Однако основная сфера их функционирования – разговорный стиль.</a:t>
            </a:r>
          </a:p>
          <a:p>
            <a:r>
              <a:rPr lang="ru-RU" b="1" i="1" dirty="0"/>
              <a:t>Что мне на родину следа</a:t>
            </a:r>
            <a:br>
              <a:rPr lang="ru-RU" b="1" i="1" dirty="0"/>
            </a:br>
            <a:r>
              <a:rPr lang="ru-RU" b="1" i="1" dirty="0"/>
              <a:t>Не проложить уж никогда</a:t>
            </a:r>
            <a:r>
              <a:rPr lang="ru-RU" b="1" i="1" dirty="0" smtClean="0"/>
              <a:t>.(гл.20)</a:t>
            </a:r>
          </a:p>
          <a:p>
            <a:r>
              <a:rPr lang="ru-RU" dirty="0" smtClean="0"/>
              <a:t>Художники </a:t>
            </a:r>
            <a:r>
              <a:rPr lang="ru-RU" dirty="0"/>
              <a:t>слова обращаются к инфинитивным предложениям как к средству создания непринужденно-разговорной окраски речи и вводят их в диалоги и монологи, насыщенные эмоциями. При соответствующем интонационном оформлении инфинитивные предложения несут огромный экспрессивный заряд и выделяются особой напряженностью.</a:t>
            </a:r>
          </a:p>
          <a:p>
            <a:endParaRPr lang="ru-RU" dirty="0"/>
          </a:p>
        </p:txBody>
      </p:sp>
    </p:spTree>
    <p:extLst>
      <p:ext uri="{BB962C8B-B14F-4D97-AF65-F5344CB8AC3E}">
        <p14:creationId xmlns="" xmlns:p14="http://schemas.microsoft.com/office/powerpoint/2010/main" val="2871267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a:t>Назывные предложения</a:t>
            </a:r>
            <a:r>
              <a:rPr lang="ru-RU" dirty="0"/>
              <a:t/>
            </a:r>
            <a:br>
              <a:rPr lang="ru-RU" dirty="0"/>
            </a:br>
            <a:endParaRPr lang="ru-RU" dirty="0"/>
          </a:p>
        </p:txBody>
      </p:sp>
      <p:sp>
        <p:nvSpPr>
          <p:cNvPr id="5" name="Объект 4"/>
          <p:cNvSpPr>
            <a:spLocks noGrp="1"/>
          </p:cNvSpPr>
          <p:nvPr>
            <p:ph sz="half" idx="1"/>
          </p:nvPr>
        </p:nvSpPr>
        <p:spPr/>
        <p:txBody>
          <a:bodyPr/>
          <a:lstStyle/>
          <a:p>
            <a:endParaRPr lang="ru-RU" dirty="0"/>
          </a:p>
        </p:txBody>
      </p:sp>
      <p:pic>
        <p:nvPicPr>
          <p:cNvPr id="4098" name="Picture 2" descr="C:\Users\ак\Desktop\Новая папка\DSC_4063.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4244482" y="2191299"/>
            <a:ext cx="4499992" cy="3374994"/>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ак\Desktop\Новая папка\DSC_408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413792" y="2042592"/>
            <a:ext cx="4572000" cy="3600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73474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a:t>Назывные предложения</a:t>
            </a:r>
            <a:r>
              <a:rPr lang="ru-RU" dirty="0"/>
              <a:t/>
            </a:r>
            <a:br>
              <a:rPr lang="ru-RU" dirty="0"/>
            </a:br>
            <a:endParaRPr lang="ru-RU" dirty="0"/>
          </a:p>
        </p:txBody>
      </p:sp>
      <p:sp>
        <p:nvSpPr>
          <p:cNvPr id="6" name="Объект 5"/>
          <p:cNvSpPr>
            <a:spLocks noGrp="1"/>
          </p:cNvSpPr>
          <p:nvPr>
            <p:ph idx="1"/>
          </p:nvPr>
        </p:nvSpPr>
        <p:spPr>
          <a:xfrm>
            <a:off x="457200" y="1412776"/>
            <a:ext cx="8229600" cy="4713387"/>
          </a:xfrm>
        </p:spPr>
        <p:txBody>
          <a:bodyPr>
            <a:noAutofit/>
          </a:bodyPr>
          <a:lstStyle/>
          <a:p>
            <a:pPr marL="0" indent="0">
              <a:buNone/>
            </a:pPr>
            <a:r>
              <a:rPr lang="ru-RU" sz="1400" dirty="0"/>
              <a:t> </a:t>
            </a:r>
            <a:r>
              <a:rPr lang="ru-RU" sz="1400" dirty="0" smtClean="0"/>
              <a:t>       </a:t>
            </a:r>
            <a:r>
              <a:rPr lang="ru-RU" sz="1400" b="1" dirty="0" smtClean="0"/>
              <a:t>Назывные </a:t>
            </a:r>
            <a:r>
              <a:rPr lang="ru-RU" sz="1400" b="1" dirty="0"/>
              <a:t>предложения </a:t>
            </a:r>
            <a:r>
              <a:rPr lang="ru-RU" sz="1400" dirty="0"/>
              <a:t>– это такие односоставные предложения, в которых есть только один главный член – подлежащее. Они сообщают о том, что какое-нибудь явление или предмет существует (имеется) в </a:t>
            </a:r>
            <a:r>
              <a:rPr lang="ru-RU" sz="1400" dirty="0" smtClean="0"/>
              <a:t>настоящем.</a:t>
            </a:r>
          </a:p>
          <a:p>
            <a:pPr marL="0" indent="0">
              <a:buNone/>
            </a:pPr>
            <a:r>
              <a:rPr lang="ru-RU" sz="1400" dirty="0" smtClean="0"/>
              <a:t>Назывные </a:t>
            </a:r>
            <a:r>
              <a:rPr lang="ru-RU" sz="1400" dirty="0"/>
              <a:t>(номинативные) предложения по содержанию могут:</a:t>
            </a:r>
          </a:p>
          <a:p>
            <a:pPr marL="0" indent="0">
              <a:buNone/>
            </a:pPr>
            <a:r>
              <a:rPr lang="ru-RU" sz="1400" dirty="0"/>
              <a:t>1. Описывать природные </a:t>
            </a:r>
            <a:r>
              <a:rPr lang="ru-RU" sz="1400" dirty="0" smtClean="0"/>
              <a:t>явления:</a:t>
            </a:r>
          </a:p>
          <a:p>
            <a:pPr marL="0" indent="0">
              <a:buNone/>
            </a:pPr>
            <a:r>
              <a:rPr lang="ru-RU" sz="1400" dirty="0" smtClean="0"/>
              <a:t> …</a:t>
            </a:r>
            <a:r>
              <a:rPr lang="ru-RU" sz="1400" b="1" i="1" dirty="0" smtClean="0"/>
              <a:t>Бледный свет(гл.9)</a:t>
            </a:r>
            <a:r>
              <a:rPr lang="ru-RU" sz="1400" b="1" i="1" dirty="0"/>
              <a:t> </a:t>
            </a:r>
            <a:endParaRPr lang="ru-RU" sz="1400" b="1" i="1" dirty="0" smtClean="0"/>
          </a:p>
          <a:p>
            <a:pPr marL="0" indent="0">
              <a:buNone/>
            </a:pPr>
            <a:r>
              <a:rPr lang="ru-RU" sz="1400" dirty="0" smtClean="0"/>
              <a:t> </a:t>
            </a:r>
            <a:r>
              <a:rPr lang="ru-RU" sz="1400" b="1" i="1" dirty="0"/>
              <a:t>Внизу глубоко подо мной</a:t>
            </a:r>
            <a:br>
              <a:rPr lang="ru-RU" sz="1400" b="1" i="1" dirty="0"/>
            </a:br>
            <a:r>
              <a:rPr lang="ru-RU" sz="1400" b="1" i="1" dirty="0" smtClean="0"/>
              <a:t>Поток</a:t>
            </a:r>
            <a:r>
              <a:rPr lang="ru-RU" sz="1400" b="1" i="1" dirty="0"/>
              <a:t>, усиленный </a:t>
            </a:r>
            <a:r>
              <a:rPr lang="ru-RU" sz="1400" b="1" i="1" dirty="0" smtClean="0"/>
              <a:t>грозой(гл.10)</a:t>
            </a:r>
          </a:p>
          <a:p>
            <a:pPr marL="0" indent="0">
              <a:buNone/>
            </a:pPr>
            <a:r>
              <a:rPr lang="ru-RU" sz="1400" b="1" i="1" dirty="0"/>
              <a:t>О тайнах неба и земли</a:t>
            </a:r>
            <a:r>
              <a:rPr lang="ru-RU" sz="1400" dirty="0" smtClean="0"/>
              <a:t>.(гл.11)</a:t>
            </a:r>
            <a:r>
              <a:rPr lang="ru-RU" sz="1400" b="1" i="1" dirty="0"/>
              <a:t/>
            </a:r>
            <a:br>
              <a:rPr lang="ru-RU" sz="1400" b="1" i="1" dirty="0"/>
            </a:br>
            <a:r>
              <a:rPr lang="ru-RU" sz="1400" dirty="0" smtClean="0"/>
              <a:t>2. </a:t>
            </a:r>
            <a:r>
              <a:rPr lang="ru-RU" sz="1400" dirty="0"/>
              <a:t>Описывать внешний вид и психологическое состояние живых </a:t>
            </a:r>
            <a:r>
              <a:rPr lang="ru-RU" sz="1400" i="1" dirty="0" smtClean="0"/>
              <a:t>существ: </a:t>
            </a:r>
          </a:p>
          <a:p>
            <a:pPr marL="0" indent="0">
              <a:buNone/>
            </a:pPr>
            <a:r>
              <a:rPr lang="ru-RU" sz="1400" b="1" i="1" dirty="0" smtClean="0"/>
              <a:t>Лицо </a:t>
            </a:r>
            <a:r>
              <a:rPr lang="ru-RU" sz="1400" b="1" i="1" dirty="0"/>
              <a:t>и грудь ее; и зной</a:t>
            </a:r>
            <a:r>
              <a:rPr lang="ru-RU" sz="1400" dirty="0"/>
              <a:t> </a:t>
            </a:r>
            <a:r>
              <a:rPr lang="ru-RU" sz="1400" i="1" dirty="0"/>
              <a:t>(гл.13</a:t>
            </a:r>
            <a:r>
              <a:rPr lang="ru-RU" sz="1400" i="1" dirty="0" smtClean="0"/>
              <a:t>)</a:t>
            </a:r>
          </a:p>
          <a:p>
            <a:pPr marL="0" indent="0">
              <a:buNone/>
            </a:pPr>
            <a:r>
              <a:rPr lang="ru-RU" sz="1400" b="1" i="1" dirty="0"/>
              <a:t>Стройна под ношею своей</a:t>
            </a:r>
            <a:br>
              <a:rPr lang="ru-RU" sz="1400" b="1" i="1" dirty="0"/>
            </a:br>
            <a:r>
              <a:rPr lang="ru-RU" sz="1400" b="1" i="1" dirty="0"/>
              <a:t>Как тополь, царь ее полей! </a:t>
            </a:r>
            <a:r>
              <a:rPr lang="ru-RU" sz="1400" b="1" i="1" dirty="0" smtClean="0"/>
              <a:t>(гл.13)</a:t>
            </a:r>
            <a:r>
              <a:rPr lang="ru-RU" sz="1400" b="1" i="1" dirty="0"/>
              <a:t/>
            </a:r>
            <a:br>
              <a:rPr lang="ru-RU" sz="1400" b="1" i="1" dirty="0"/>
            </a:br>
            <a:r>
              <a:rPr lang="ru-RU" sz="1400" dirty="0" smtClean="0"/>
              <a:t>3. </a:t>
            </a:r>
            <a:r>
              <a:rPr lang="ru-RU" sz="1400" dirty="0"/>
              <a:t>Выражать пожелание, приказ и приветствие: </a:t>
            </a:r>
            <a:r>
              <a:rPr lang="ru-RU" sz="1400" i="1" dirty="0"/>
              <a:t>Сольцы, сольцы!</a:t>
            </a:r>
            <a:endParaRPr lang="ru-RU" sz="1400" dirty="0"/>
          </a:p>
          <a:p>
            <a:pPr marL="0" indent="0">
              <a:buNone/>
            </a:pPr>
            <a:r>
              <a:rPr lang="ru-RU" sz="1400" dirty="0"/>
              <a:t>Назывные предложения по сути своей как бы созданы для описания: в них заложены большие изобразительные возможности </a:t>
            </a:r>
            <a:r>
              <a:rPr lang="ru-RU" sz="1400" dirty="0" smtClean="0"/>
              <a:t>называя </a:t>
            </a:r>
            <a:r>
              <a:rPr lang="ru-RU" sz="1400" dirty="0"/>
              <a:t>предметы, расцвечивая их определениями, писатели рисуют картины природы, обстановку, описывают состояние героя, дают оценку окружающему миру. Однако подобные описания не отражают динамики событий, так как номинативные предложения указывают на статическое бытие предмета.</a:t>
            </a:r>
            <a:br>
              <a:rPr lang="ru-RU" sz="1400" dirty="0"/>
            </a:br>
            <a:r>
              <a:rPr lang="ru-RU" sz="1400" dirty="0"/>
              <a:t>Линейное описание событий данными предложениями невозможно: они фиксируют только настоящее время.</a:t>
            </a:r>
            <a:br>
              <a:rPr lang="ru-RU" sz="1400" dirty="0"/>
            </a:br>
            <a:endParaRPr lang="ru-RU" sz="1400" dirty="0"/>
          </a:p>
        </p:txBody>
      </p:sp>
    </p:spTree>
    <p:extLst>
      <p:ext uri="{BB962C8B-B14F-4D97-AF65-F5344CB8AC3E}">
        <p14:creationId xmlns="" xmlns:p14="http://schemas.microsoft.com/office/powerpoint/2010/main" val="3449973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t>Назывные предложения</a:t>
            </a:r>
            <a:endParaRPr lang="ru-RU" dirty="0"/>
          </a:p>
        </p:txBody>
      </p:sp>
      <p:sp>
        <p:nvSpPr>
          <p:cNvPr id="5" name="Объект 4"/>
          <p:cNvSpPr>
            <a:spLocks noGrp="1"/>
          </p:cNvSpPr>
          <p:nvPr>
            <p:ph sz="half" idx="1"/>
          </p:nvPr>
        </p:nvSpPr>
        <p:spPr/>
        <p:txBody>
          <a:bodyPr>
            <a:normAutofit fontScale="77500" lnSpcReduction="20000"/>
          </a:bodyPr>
          <a:lstStyle/>
          <a:p>
            <a:pPr marL="0" indent="0">
              <a:buNone/>
            </a:pPr>
            <a:r>
              <a:rPr lang="ru-RU" dirty="0"/>
              <a:t>Вот, например, как описывает М. Ю. Лермонтов </a:t>
            </a:r>
            <a:r>
              <a:rPr lang="ru-RU" b="1" dirty="0"/>
              <a:t>«Бой с барсом»:</a:t>
            </a:r>
          </a:p>
          <a:p>
            <a:pPr marL="0" indent="0">
              <a:buNone/>
            </a:pPr>
            <a:r>
              <a:rPr lang="ru-RU" dirty="0" smtClean="0"/>
              <a:t>Тени ночной, и </a:t>
            </a:r>
            <a:r>
              <a:rPr lang="ru-RU" dirty="0"/>
              <a:t>вой протяжный, жалобный как стон</a:t>
            </a:r>
            <a:r>
              <a:rPr lang="ru-RU" dirty="0" smtClean="0"/>
              <a:t>, и </a:t>
            </a:r>
            <a:r>
              <a:rPr lang="ru-RU" dirty="0"/>
              <a:t>первый бешеный скачок, надёжный сук мой как топор, густой широкою волной, из последних сил</a:t>
            </a:r>
            <a:r>
              <a:rPr lang="ru-RU" dirty="0" smtClean="0"/>
              <a:t>, как </a:t>
            </a:r>
            <a:r>
              <a:rPr lang="ru-RU" dirty="0"/>
              <a:t>барс пустынный, зол и дик</a:t>
            </a:r>
            <a:r>
              <a:rPr lang="ru-RU" dirty="0" smtClean="0"/>
              <a:t>, в </a:t>
            </a:r>
            <a:r>
              <a:rPr lang="ru-RU" dirty="0"/>
              <a:t>семействе барсов и волков</a:t>
            </a:r>
            <a:r>
              <a:rPr lang="ru-RU" dirty="0" smtClean="0"/>
              <a:t>, под </a:t>
            </a:r>
            <a:r>
              <a:rPr lang="ru-RU" dirty="0"/>
              <a:t>свежим пологом лесов</a:t>
            </a:r>
            <a:r>
              <a:rPr lang="ru-RU" dirty="0" smtClean="0"/>
              <a:t>, зрачки </a:t>
            </a:r>
            <a:r>
              <a:rPr lang="ru-RU" dirty="0"/>
              <a:t>его недвижных глаз, смерть лицом к лицу, на груди моей</a:t>
            </a:r>
            <a:br>
              <a:rPr lang="ru-RU" dirty="0"/>
            </a:br>
            <a:r>
              <a:rPr lang="ru-RU" dirty="0"/>
              <a:t>следы глубокие когтей…</a:t>
            </a:r>
            <a:br>
              <a:rPr lang="ru-RU" dirty="0"/>
            </a:br>
            <a:endParaRPr lang="ru-RU" dirty="0"/>
          </a:p>
        </p:txBody>
      </p:sp>
      <p:sp>
        <p:nvSpPr>
          <p:cNvPr id="6" name="Объект 5"/>
          <p:cNvSpPr>
            <a:spLocks noGrp="1"/>
          </p:cNvSpPr>
          <p:nvPr>
            <p:ph sz="half" idx="2"/>
          </p:nvPr>
        </p:nvSpPr>
        <p:spPr/>
        <p:txBody>
          <a:bodyPr>
            <a:normAutofit fontScale="77500" lnSpcReduction="20000"/>
          </a:bodyPr>
          <a:lstStyle/>
          <a:p>
            <a:endParaRPr lang="ru-RU" dirty="0"/>
          </a:p>
        </p:txBody>
      </p:sp>
      <p:pic>
        <p:nvPicPr>
          <p:cNvPr id="2050" name="Picture 2" descr="C:\Users\ак\Desktop\imag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4596" y="1628800"/>
            <a:ext cx="3732902" cy="43924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1477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t>Назывные предложения</a:t>
            </a:r>
            <a:endParaRPr lang="ru-RU" dirty="0"/>
          </a:p>
        </p:txBody>
      </p:sp>
      <p:sp>
        <p:nvSpPr>
          <p:cNvPr id="5" name="Объект 4"/>
          <p:cNvSpPr>
            <a:spLocks noGrp="1"/>
          </p:cNvSpPr>
          <p:nvPr>
            <p:ph sz="half" idx="1"/>
          </p:nvPr>
        </p:nvSpPr>
        <p:spPr/>
        <p:txBody>
          <a:bodyPr>
            <a:normAutofit fontScale="55000" lnSpcReduction="20000"/>
          </a:bodyPr>
          <a:lstStyle/>
          <a:p>
            <a:r>
              <a:rPr lang="ru-RU" dirty="0" smtClean="0"/>
              <a:t>3. </a:t>
            </a:r>
            <a:r>
              <a:rPr lang="ru-RU" dirty="0"/>
              <a:t>Описывать среду и обстановку:</a:t>
            </a:r>
          </a:p>
          <a:p>
            <a:r>
              <a:rPr lang="ru-RU" dirty="0"/>
              <a:t> </a:t>
            </a:r>
            <a:r>
              <a:rPr lang="ru-RU" b="1" i="1" dirty="0"/>
              <a:t>Меж темным небом и землей…(гл.9)</a:t>
            </a:r>
            <a:r>
              <a:rPr lang="ru-RU" dirty="0"/>
              <a:t> </a:t>
            </a:r>
          </a:p>
          <a:p>
            <a:r>
              <a:rPr lang="ru-RU" b="1" i="1" dirty="0"/>
              <a:t>Немолчный ропот, вечный спор</a:t>
            </a:r>
            <a:br>
              <a:rPr lang="ru-RU" b="1" i="1" dirty="0"/>
            </a:br>
            <a:r>
              <a:rPr lang="ru-RU" b="1" i="1" dirty="0"/>
              <a:t>С упрямой грудою камней;(гл.10)</a:t>
            </a:r>
          </a:p>
          <a:p>
            <a:r>
              <a:rPr lang="ru-RU" b="1" i="1" dirty="0"/>
              <a:t>Растений радужный наряд…(гл.11)</a:t>
            </a:r>
          </a:p>
          <a:p>
            <a:r>
              <a:rPr lang="ru-RU" b="1" i="1" dirty="0"/>
              <a:t>Прозрачной зеленью листов;</a:t>
            </a:r>
            <a:br>
              <a:rPr lang="ru-RU" b="1" i="1" dirty="0"/>
            </a:br>
            <a:r>
              <a:rPr lang="ru-RU" b="1" i="1" dirty="0"/>
              <a:t>И </a:t>
            </a:r>
            <a:r>
              <a:rPr lang="ru-RU" b="1" i="1" dirty="0" err="1"/>
              <a:t>грозды</a:t>
            </a:r>
            <a:r>
              <a:rPr lang="ru-RU" b="1" i="1" dirty="0"/>
              <a:t> полные на них,</a:t>
            </a:r>
            <a:br>
              <a:rPr lang="ru-RU" b="1" i="1" dirty="0"/>
            </a:br>
            <a:r>
              <a:rPr lang="ru-RU" b="1" i="1" dirty="0"/>
              <a:t>Серег подобье дорогих</a:t>
            </a:r>
            <a:r>
              <a:rPr lang="ru-RU" dirty="0"/>
              <a:t>…(гл.11)</a:t>
            </a:r>
          </a:p>
          <a:p>
            <a:r>
              <a:rPr lang="ru-RU" dirty="0"/>
              <a:t>…</a:t>
            </a:r>
            <a:r>
              <a:rPr lang="ru-RU" b="1" i="1" dirty="0"/>
              <a:t>Вечный лес кругом,</a:t>
            </a:r>
            <a:br>
              <a:rPr lang="ru-RU" b="1" i="1" dirty="0"/>
            </a:br>
            <a:r>
              <a:rPr lang="ru-RU" b="1" i="1" dirty="0" smtClean="0"/>
              <a:t>Страшней </a:t>
            </a:r>
            <a:r>
              <a:rPr lang="ru-RU" b="1" i="1" dirty="0"/>
              <a:t>и гуще каждый час;</a:t>
            </a:r>
            <a:br>
              <a:rPr lang="ru-RU" b="1" i="1" dirty="0"/>
            </a:br>
            <a:r>
              <a:rPr lang="ru-RU" b="1" i="1" dirty="0"/>
              <a:t>И миллионом черных глаз(гл.15</a:t>
            </a:r>
            <a:r>
              <a:rPr lang="ru-RU" b="1" i="1" dirty="0" smtClean="0"/>
              <a:t>)</a:t>
            </a:r>
          </a:p>
          <a:p>
            <a:r>
              <a:rPr lang="ru-RU" dirty="0"/>
              <a:t> </a:t>
            </a:r>
            <a:r>
              <a:rPr lang="ru-RU" dirty="0" smtClean="0"/>
              <a:t>…</a:t>
            </a:r>
            <a:r>
              <a:rPr lang="ru-RU" b="1" i="1" dirty="0"/>
              <a:t>Л</a:t>
            </a:r>
            <a:r>
              <a:rPr lang="ru-RU" b="1" i="1" dirty="0" smtClean="0"/>
              <a:t>ишь </a:t>
            </a:r>
            <a:r>
              <a:rPr lang="ru-RU" b="1" i="1" dirty="0"/>
              <a:t>темный лес</a:t>
            </a:r>
            <a:br>
              <a:rPr lang="ru-RU" b="1" i="1" dirty="0"/>
            </a:br>
            <a:r>
              <a:rPr lang="ru-RU" b="1" i="1" dirty="0" smtClean="0"/>
              <a:t>Да </a:t>
            </a:r>
            <a:r>
              <a:rPr lang="ru-RU" b="1" i="1" dirty="0"/>
              <a:t>месяц, плывший средь небес!</a:t>
            </a:r>
            <a:br>
              <a:rPr lang="ru-RU" b="1" i="1" dirty="0"/>
            </a:br>
            <a:r>
              <a:rPr lang="ru-RU" b="1" i="1" dirty="0"/>
              <a:t>Озарена его лучом,</a:t>
            </a:r>
            <a:br>
              <a:rPr lang="ru-RU" b="1" i="1" dirty="0"/>
            </a:br>
            <a:r>
              <a:rPr lang="ru-RU" b="1" i="1" dirty="0"/>
              <a:t>Покрыта </a:t>
            </a:r>
            <a:r>
              <a:rPr lang="ru-RU" b="1" i="1" dirty="0" err="1"/>
              <a:t>мохом</a:t>
            </a:r>
            <a:r>
              <a:rPr lang="ru-RU" b="1" i="1" dirty="0"/>
              <a:t> и леском,</a:t>
            </a:r>
            <a:br>
              <a:rPr lang="ru-RU" b="1" i="1" dirty="0"/>
            </a:br>
            <a:r>
              <a:rPr lang="ru-RU" b="1" i="1" dirty="0"/>
              <a:t>Непроницаемой стеной</a:t>
            </a:r>
            <a:br>
              <a:rPr lang="ru-RU" b="1" i="1" dirty="0"/>
            </a:br>
            <a:r>
              <a:rPr lang="ru-RU" b="1" i="1" dirty="0"/>
              <a:t>Окружена, передо </a:t>
            </a:r>
            <a:r>
              <a:rPr lang="ru-RU" b="1" i="1" dirty="0" smtClean="0"/>
              <a:t>мной.(гл.16)</a:t>
            </a:r>
            <a:r>
              <a:rPr lang="ru-RU" b="1" i="1" dirty="0"/>
              <a:t/>
            </a:r>
            <a:br>
              <a:rPr lang="ru-RU" b="1" i="1" dirty="0"/>
            </a:br>
            <a:endParaRPr lang="ru-RU" b="1" i="1" dirty="0"/>
          </a:p>
        </p:txBody>
      </p:sp>
      <p:sp>
        <p:nvSpPr>
          <p:cNvPr id="6" name="Объект 5"/>
          <p:cNvSpPr>
            <a:spLocks noGrp="1"/>
          </p:cNvSpPr>
          <p:nvPr>
            <p:ph sz="half" idx="2"/>
          </p:nvPr>
        </p:nvSpPr>
        <p:spPr/>
        <p:txBody>
          <a:bodyPr>
            <a:normAutofit fontScale="55000" lnSpcReduction="20000"/>
          </a:bodyPr>
          <a:lstStyle/>
          <a:p>
            <a:endParaRPr lang="ru-RU" dirty="0"/>
          </a:p>
        </p:txBody>
      </p:sp>
      <p:pic>
        <p:nvPicPr>
          <p:cNvPr id="1026" name="Picture 2" descr="C:\Users\ак\Desktop\126249.p.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55267" y="1628800"/>
            <a:ext cx="3755591" cy="43924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235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Заключение</a:t>
            </a:r>
            <a:r>
              <a:rPr lang="ru-RU" dirty="0"/>
              <a:t/>
            </a:r>
            <a:br>
              <a:rPr lang="ru-RU" dirty="0"/>
            </a:br>
            <a:endParaRPr lang="ru-RU" dirty="0"/>
          </a:p>
        </p:txBody>
      </p:sp>
      <p:sp>
        <p:nvSpPr>
          <p:cNvPr id="3" name="Объект 2"/>
          <p:cNvSpPr>
            <a:spLocks noGrp="1"/>
          </p:cNvSpPr>
          <p:nvPr>
            <p:ph idx="1"/>
          </p:nvPr>
        </p:nvSpPr>
        <p:spPr/>
        <p:txBody>
          <a:bodyPr>
            <a:normAutofit fontScale="47500" lnSpcReduction="20000"/>
          </a:bodyPr>
          <a:lstStyle/>
          <a:p>
            <a:r>
              <a:rPr lang="ru-RU" dirty="0" smtClean="0"/>
              <a:t>Таким </a:t>
            </a:r>
            <a:r>
              <a:rPr lang="ru-RU" dirty="0"/>
              <a:t>образом, стилистическая роль односоставных предложений достаточно обширна. Односоставные </a:t>
            </a:r>
            <a:r>
              <a:rPr lang="ru-RU" b="1" dirty="0"/>
              <a:t>личные</a:t>
            </a:r>
            <a:r>
              <a:rPr lang="ru-RU" dirty="0"/>
              <a:t> предложения придают речи лаконизм, экспрессию, динамику, живые разговорные интонации, выносят на первый план действие, дают возможность избежать излишнего повторения </a:t>
            </a:r>
            <a:r>
              <a:rPr lang="ru-RU" dirty="0" smtClean="0"/>
              <a:t>местоимений. </a:t>
            </a:r>
            <a:r>
              <a:rPr lang="ru-RU" dirty="0"/>
              <a:t>Использование в речи «самой пестрой», </a:t>
            </a:r>
            <a:r>
              <a:rPr lang="ru-RU" dirty="0" smtClean="0"/>
              <a:t>и </a:t>
            </a:r>
            <a:r>
              <a:rPr lang="ru-RU" dirty="0"/>
              <a:t>наиболее употребительной группы односоставных </a:t>
            </a:r>
            <a:r>
              <a:rPr lang="ru-RU" dirty="0" smtClean="0"/>
              <a:t>предложений, </a:t>
            </a:r>
            <a:r>
              <a:rPr lang="ru-RU" b="1" dirty="0"/>
              <a:t>безличных</a:t>
            </a:r>
            <a:r>
              <a:rPr lang="ru-RU" dirty="0"/>
              <a:t>, позволяет дать выразительную характеристику физического и нравственного состояния человека, описать пейзаж, обстановку, где происходит событие, выразить различные оттенки – необходимости, возможности и т.д., сделать повествование более лиричным. </a:t>
            </a:r>
            <a:endParaRPr lang="ru-RU" dirty="0" smtClean="0"/>
          </a:p>
          <a:p>
            <a:r>
              <a:rPr lang="ru-RU" b="1" dirty="0" smtClean="0"/>
              <a:t>Назывные</a:t>
            </a:r>
            <a:r>
              <a:rPr lang="ru-RU" dirty="0" smtClean="0"/>
              <a:t> </a:t>
            </a:r>
            <a:r>
              <a:rPr lang="ru-RU" dirty="0"/>
              <a:t>предложения позволяют лаконично изобразить картины природы, внутреннее состояние героя; сосредоточив наше внимание на отдельных предметах, автор тем самым выделяет их из всей обстановки. Эти детали представляются писателю, а вслед за ним и читателю особо важными. Помогают воссоздать картину в целом, а все лишнее, ненужное опускается.</a:t>
            </a:r>
          </a:p>
          <a:p>
            <a:r>
              <a:rPr lang="ru-RU" dirty="0"/>
              <a:t>В течение </a:t>
            </a:r>
            <a:r>
              <a:rPr lang="ru-RU" dirty="0" smtClean="0"/>
              <a:t>двух недель мы наблюдали, анализировали, </a:t>
            </a:r>
            <a:r>
              <a:rPr lang="ru-RU" dirty="0"/>
              <a:t>как «работают» односоставные предложения в произведении </a:t>
            </a:r>
            <a:r>
              <a:rPr lang="ru-RU" dirty="0" err="1" smtClean="0"/>
              <a:t>М.Ю.Лермонтова</a:t>
            </a:r>
            <a:r>
              <a:rPr lang="ru-RU" dirty="0" smtClean="0"/>
              <a:t>. </a:t>
            </a:r>
            <a:r>
              <a:rPr lang="ru-RU" dirty="0"/>
              <a:t>Он активно использует односоставные предложения. Наиболее употребительными оказались определенно-личные, неопределенно-личные и назывные, реже употреблялись безличные предложения. На </a:t>
            </a:r>
            <a:r>
              <a:rPr lang="ru-RU" dirty="0" smtClean="0"/>
              <a:t>наш взгляд</a:t>
            </a:r>
            <a:r>
              <a:rPr lang="ru-RU" dirty="0"/>
              <a:t>, автору наиболее важны действия и состояния конкретного лица, персонажа произведения </a:t>
            </a:r>
            <a:r>
              <a:rPr lang="ru-RU" dirty="0" smtClean="0"/>
              <a:t>–Мцыри .</a:t>
            </a:r>
          </a:p>
          <a:p>
            <a:r>
              <a:rPr lang="ru-RU" dirty="0"/>
              <a:t>. Но, пожалуй, особое значение для автора </a:t>
            </a:r>
            <a:r>
              <a:rPr lang="ru-RU" dirty="0" smtClean="0"/>
              <a:t>имеет </a:t>
            </a:r>
            <a:r>
              <a:rPr lang="ru-RU" dirty="0"/>
              <a:t>речь его </a:t>
            </a:r>
            <a:r>
              <a:rPr lang="ru-RU" dirty="0" smtClean="0"/>
              <a:t>персонажа, </a:t>
            </a:r>
            <a:r>
              <a:rPr lang="ru-RU" dirty="0"/>
              <a:t>исповедь </a:t>
            </a:r>
            <a:r>
              <a:rPr lang="ru-RU" dirty="0" smtClean="0"/>
              <a:t>героя.</a:t>
            </a:r>
            <a:endParaRPr lang="ru-RU" dirty="0"/>
          </a:p>
        </p:txBody>
      </p:sp>
    </p:spTree>
    <p:extLst>
      <p:ext uri="{BB962C8B-B14F-4D97-AF65-F5344CB8AC3E}">
        <p14:creationId xmlns="" xmlns:p14="http://schemas.microsoft.com/office/powerpoint/2010/main" val="1808753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a:t>Заключение</a:t>
            </a:r>
            <a:r>
              <a:rPr lang="ru-RU" dirty="0"/>
              <a:t/>
            </a:r>
            <a:br>
              <a:rPr lang="ru-RU" dirty="0"/>
            </a:br>
            <a:endParaRPr lang="ru-RU" dirty="0"/>
          </a:p>
        </p:txBody>
      </p:sp>
      <p:sp>
        <p:nvSpPr>
          <p:cNvPr id="5" name="Объект 4"/>
          <p:cNvSpPr>
            <a:spLocks noGrp="1"/>
          </p:cNvSpPr>
          <p:nvPr>
            <p:ph sz="half" idx="1"/>
          </p:nvPr>
        </p:nvSpPr>
        <p:spPr>
          <a:xfrm>
            <a:off x="457200" y="1196752"/>
            <a:ext cx="5122912" cy="4929411"/>
          </a:xfrm>
        </p:spPr>
        <p:txBody>
          <a:bodyPr>
            <a:noAutofit/>
          </a:bodyPr>
          <a:lstStyle/>
          <a:p>
            <a:pPr marL="0" indent="0">
              <a:buNone/>
            </a:pPr>
            <a:r>
              <a:rPr lang="ru-RU" sz="1200" dirty="0"/>
              <a:t>Таким образом, стилистическая роль односоставных предложений достаточно обширна. Односоставные </a:t>
            </a:r>
            <a:r>
              <a:rPr lang="ru-RU" sz="1200" b="1" dirty="0"/>
              <a:t>личные</a:t>
            </a:r>
            <a:r>
              <a:rPr lang="ru-RU" sz="1200" dirty="0"/>
              <a:t> предложения придают речи лаконизм, экспрессию, динамику, живые разговорные интонации, выносят на первый план действие, дают возможность избежать излишнего повторения местоимений. Использование в речи «самой пестрой», и наиболее употребительной группы односоставных предложений, </a:t>
            </a:r>
            <a:r>
              <a:rPr lang="ru-RU" sz="1200" b="1" dirty="0"/>
              <a:t>безличных</a:t>
            </a:r>
            <a:r>
              <a:rPr lang="ru-RU" sz="1200" dirty="0"/>
              <a:t>, позволяет дать выразительную характеристику физического и нравственного состояния человека, описать пейзаж, обстановку, где происходит событие, выразить различные оттенки – необходимости, возможности и т.д., сделать повествование более лиричным. </a:t>
            </a:r>
          </a:p>
          <a:p>
            <a:pPr marL="0" indent="0">
              <a:buNone/>
            </a:pPr>
            <a:r>
              <a:rPr lang="ru-RU" sz="1200" b="1" dirty="0"/>
              <a:t>Назывные</a:t>
            </a:r>
            <a:r>
              <a:rPr lang="ru-RU" sz="1200" dirty="0"/>
              <a:t> предложения позволяют лаконично изобразить картины природы, внутреннее состояние героя; сосредоточив наше внимание на отдельных предметах, автор тем самым выделяет их из всей обстановки. Эти детали представляются писателю, а вслед за ним и читателю особо важными. Помогают воссоздать картину в целом, а все лишнее, ненужное опускается.</a:t>
            </a:r>
          </a:p>
          <a:p>
            <a:pPr marL="0" indent="0">
              <a:buNone/>
            </a:pPr>
            <a:r>
              <a:rPr lang="ru-RU" sz="1200" dirty="0"/>
              <a:t>В течение двух недель мы наблюдали, анализировали, как «работают» односоставные предложения в произведении М</a:t>
            </a:r>
            <a:r>
              <a:rPr lang="ru-RU" sz="1200" dirty="0" smtClean="0"/>
              <a:t>. Ю. Лермонтова</a:t>
            </a:r>
            <a:r>
              <a:rPr lang="ru-RU" sz="1200" dirty="0"/>
              <a:t>. Он активно использует односоставные предложения. Наиболее употребительными оказались определенно-личные, неопределенно-личные и назывные, реже употреблялись безличные предложения. На наш взгляд, автору наиболее важны действия и состояния конкретного лица, персонажа произведения –Мцыри .</a:t>
            </a:r>
          </a:p>
          <a:p>
            <a:pPr marL="0" indent="0">
              <a:buNone/>
            </a:pPr>
            <a:r>
              <a:rPr lang="ru-RU" sz="1200" dirty="0"/>
              <a:t>. Но, пожалуй, особое значение для автора имеет речь его персонажа, исповедь героя</a:t>
            </a:r>
          </a:p>
        </p:txBody>
      </p:sp>
      <p:sp>
        <p:nvSpPr>
          <p:cNvPr id="6" name="Объект 5"/>
          <p:cNvSpPr>
            <a:spLocks noGrp="1"/>
          </p:cNvSpPr>
          <p:nvPr>
            <p:ph sz="half" idx="2"/>
          </p:nvPr>
        </p:nvSpPr>
        <p:spPr>
          <a:xfrm>
            <a:off x="5652120" y="1600200"/>
            <a:ext cx="3034680" cy="4525963"/>
          </a:xfrm>
        </p:spPr>
        <p:txBody>
          <a:bodyPr>
            <a:normAutofit/>
          </a:bodyPr>
          <a:lstStyle/>
          <a:p>
            <a:endParaRPr lang="ru-RU" dirty="0"/>
          </a:p>
        </p:txBody>
      </p:sp>
      <p:pic>
        <p:nvPicPr>
          <p:cNvPr id="5122" name="Picture 2" descr="C:\Users\ак\Desktop\Новая папка\DSC_407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4911367" y="2112186"/>
            <a:ext cx="4608512" cy="33537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043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Задачи:</a:t>
            </a:r>
            <a:br>
              <a:rPr lang="ru-RU" dirty="0"/>
            </a:br>
            <a:endParaRPr lang="ru-RU" dirty="0"/>
          </a:p>
        </p:txBody>
      </p:sp>
      <p:sp>
        <p:nvSpPr>
          <p:cNvPr id="3" name="Объект 2"/>
          <p:cNvSpPr>
            <a:spLocks noGrp="1"/>
          </p:cNvSpPr>
          <p:nvPr>
            <p:ph idx="1"/>
          </p:nvPr>
        </p:nvSpPr>
        <p:spPr/>
        <p:txBody>
          <a:bodyPr>
            <a:normAutofit fontScale="92500" lnSpcReduction="20000"/>
          </a:bodyPr>
          <a:lstStyle/>
          <a:p>
            <a:pPr marL="0" indent="0" eaLnBrk="0" fontAlgn="base" hangingPunct="0">
              <a:buNone/>
            </a:pPr>
            <a:r>
              <a:rPr lang="ru-RU" dirty="0" smtClean="0"/>
              <a:t>                                   </a:t>
            </a:r>
            <a:endParaRPr lang="ru-RU" dirty="0"/>
          </a:p>
          <a:p>
            <a:pPr marL="0" lvl="0" indent="0" fontAlgn="base">
              <a:buNone/>
            </a:pPr>
            <a:r>
              <a:rPr lang="ru-RU" dirty="0" smtClean="0"/>
              <a:t>-совершенствовать </a:t>
            </a:r>
            <a:r>
              <a:rPr lang="ru-RU" dirty="0"/>
              <a:t>умения различать виды односоставных предложений;</a:t>
            </a:r>
          </a:p>
          <a:p>
            <a:pPr marL="0" lvl="0" indent="0" fontAlgn="base">
              <a:buNone/>
            </a:pPr>
            <a:r>
              <a:rPr lang="ru-RU" dirty="0"/>
              <a:t>-научить определять грамматические формы сказуемых в художественных текстах;</a:t>
            </a:r>
          </a:p>
          <a:p>
            <a:pPr marL="0" lvl="0" indent="0" fontAlgn="base">
              <a:buNone/>
            </a:pPr>
            <a:r>
              <a:rPr lang="ru-RU" dirty="0"/>
              <a:t>-подготовить уч-ся к выполнению тестовых заданий в формате ЕГЭ по данной теме;</a:t>
            </a:r>
          </a:p>
          <a:p>
            <a:pPr marL="0" lvl="0" indent="0" fontAlgn="base">
              <a:buNone/>
            </a:pPr>
            <a:r>
              <a:rPr lang="ru-RU" dirty="0"/>
              <a:t>-адаптировать учащихся к коллективной деятельности, умению слушать ответы других, проводить взаимопроверку, работать в группе.</a:t>
            </a:r>
          </a:p>
          <a:p>
            <a:endParaRPr lang="ru-RU" dirty="0"/>
          </a:p>
        </p:txBody>
      </p:sp>
    </p:spTree>
    <p:extLst>
      <p:ext uri="{BB962C8B-B14F-4D97-AF65-F5344CB8AC3E}">
        <p14:creationId xmlns="" xmlns:p14="http://schemas.microsoft.com/office/powerpoint/2010/main" val="427268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Актуальность темы</a:t>
            </a:r>
            <a:endParaRPr lang="ru-RU" dirty="0"/>
          </a:p>
        </p:txBody>
      </p:sp>
      <p:sp>
        <p:nvSpPr>
          <p:cNvPr id="3" name="Объект 2"/>
          <p:cNvSpPr>
            <a:spLocks noGrp="1"/>
          </p:cNvSpPr>
          <p:nvPr>
            <p:ph idx="1"/>
          </p:nvPr>
        </p:nvSpPr>
        <p:spPr/>
        <p:txBody>
          <a:bodyPr>
            <a:normAutofit fontScale="55000" lnSpcReduction="20000"/>
          </a:bodyPr>
          <a:lstStyle/>
          <a:p>
            <a:pPr lvl="0"/>
            <a:endParaRPr lang="ru-RU" dirty="0"/>
          </a:p>
          <a:p>
            <a:pPr marL="0" indent="0">
              <a:buNone/>
            </a:pPr>
            <a:r>
              <a:rPr lang="ru-RU" dirty="0"/>
              <a:t>Данная работа посвящена вопросу об односоставных предложениях и их роли в художественном тексте (на примере поэмы  М.Ю. Лермонтова «Мцыри»). </a:t>
            </a:r>
          </a:p>
          <a:p>
            <a:pPr marL="0" indent="0">
              <a:buNone/>
            </a:pPr>
            <a:r>
              <a:rPr lang="ru-RU" b="1" dirty="0" smtClean="0"/>
              <a:t>     Актуальность </a:t>
            </a:r>
            <a:r>
              <a:rPr lang="ru-RU" b="1" dirty="0"/>
              <a:t>темы</a:t>
            </a:r>
            <a:r>
              <a:rPr lang="ru-RU" dirty="0"/>
              <a:t> : Выбрать такое произведение нам показалось особенно интересным, так как в этой гениальной поэме  М.Ю. Лермонтов затрагивает и раскрывает проблему свободы и в частности свободы выбора. Мцыри - молодой горец, которого еще маленьким взяли в плен, отдали в христианский монастырь. Юноша, который провел всю сознательную жизнь в стенах монастыря, душой и сердцем тянется домой, на свободу. И замышляет побег</a:t>
            </a:r>
            <a:r>
              <a:rPr lang="ru-RU" dirty="0" smtClean="0"/>
              <a:t>. Лермонтов </a:t>
            </a:r>
            <a:r>
              <a:rPr lang="ru-RU" dirty="0"/>
              <a:t>говорит о диком одиночестве горца, о его тоске по Родине, которую он хочет увидеть.</a:t>
            </a:r>
          </a:p>
          <a:p>
            <a:pPr marL="0" indent="0">
              <a:buNone/>
            </a:pPr>
            <a:r>
              <a:rPr lang="ru-RU" b="1" dirty="0" smtClean="0"/>
              <a:t>            Почему </a:t>
            </a:r>
            <a:r>
              <a:rPr lang="ru-RU" b="1" dirty="0"/>
              <a:t>была выбрана именно такая форма работы?</a:t>
            </a:r>
            <a:endParaRPr lang="ru-RU" dirty="0"/>
          </a:p>
          <a:p>
            <a:pPr marL="0" indent="0">
              <a:buNone/>
            </a:pPr>
            <a:r>
              <a:rPr lang="ru-RU" dirty="0"/>
              <a:t> Процесс обучения становится осознанным, учащиеся осваивают научный стиль речи, учатся писать точно и лаконично. Кроме того, проделанная работа  может быть засчитана в качестве зачетной работы.</a:t>
            </a:r>
          </a:p>
          <a:p>
            <a:pPr marL="0" indent="0" eaLnBrk="0" fontAlgn="base" hangingPunct="0">
              <a:buNone/>
            </a:pPr>
            <a:r>
              <a:rPr lang="ru-RU" dirty="0"/>
              <a:t> </a:t>
            </a:r>
          </a:p>
        </p:txBody>
      </p:sp>
    </p:spTree>
    <p:extLst>
      <p:ext uri="{BB962C8B-B14F-4D97-AF65-F5344CB8AC3E}">
        <p14:creationId xmlns="" xmlns:p14="http://schemas.microsoft.com/office/powerpoint/2010/main" val="29626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Эпиграф:  </a:t>
            </a:r>
            <a:endParaRPr lang="ru-RU" dirty="0"/>
          </a:p>
        </p:txBody>
      </p:sp>
      <p:sp>
        <p:nvSpPr>
          <p:cNvPr id="6" name="Текст 5"/>
          <p:cNvSpPr>
            <a:spLocks noGrp="1"/>
          </p:cNvSpPr>
          <p:nvPr>
            <p:ph type="body" sz="half" idx="2"/>
          </p:nvPr>
        </p:nvSpPr>
        <p:spPr/>
        <p:txBody>
          <a:bodyPr/>
          <a:lstStyle/>
          <a:p>
            <a:pPr eaLnBrk="0" fontAlgn="base" hangingPunct="0"/>
            <a:r>
              <a:rPr lang="ru-RU" dirty="0"/>
              <a:t>Ищи свою дорогу с малых лет,</a:t>
            </a:r>
          </a:p>
          <a:p>
            <a:pPr eaLnBrk="0" fontAlgn="base" hangingPunct="0"/>
            <a:r>
              <a:rPr lang="ru-RU" dirty="0"/>
              <a:t>                                                     Уверенно вперед иди сквозь годы,</a:t>
            </a:r>
          </a:p>
          <a:p>
            <a:pPr eaLnBrk="0" fontAlgn="base" hangingPunct="0"/>
            <a:r>
              <a:rPr lang="ru-RU" dirty="0" smtClean="0"/>
              <a:t>Оставь </a:t>
            </a:r>
            <a:r>
              <a:rPr lang="ru-RU" dirty="0"/>
              <a:t>на этой лучшей из планет</a:t>
            </a:r>
          </a:p>
          <a:p>
            <a:pPr eaLnBrk="0" fontAlgn="base" hangingPunct="0"/>
            <a:r>
              <a:rPr lang="ru-RU" dirty="0"/>
              <a:t>Свой яркий след, свои живые </a:t>
            </a:r>
            <a:r>
              <a:rPr lang="ru-RU" dirty="0" smtClean="0"/>
              <a:t>         всходы</a:t>
            </a:r>
            <a:r>
              <a:rPr lang="ru-RU" dirty="0"/>
              <a:t>.   </a:t>
            </a:r>
          </a:p>
          <a:p>
            <a:pPr eaLnBrk="0" fontAlgn="base" hangingPunct="0"/>
            <a:r>
              <a:rPr lang="ru-RU" dirty="0"/>
              <a:t> </a:t>
            </a:r>
            <a:r>
              <a:rPr lang="ru-RU" dirty="0" smtClean="0"/>
              <a:t>                                         С</a:t>
            </a:r>
            <a:r>
              <a:rPr lang="ru-RU" dirty="0"/>
              <a:t>. </a:t>
            </a:r>
            <a:r>
              <a:rPr lang="ru-RU" dirty="0" smtClean="0"/>
              <a:t>Острова</a:t>
            </a:r>
            <a:endParaRPr lang="ru-RU" dirty="0"/>
          </a:p>
          <a:p>
            <a:r>
              <a:rPr lang="ru-RU" b="1" dirty="0"/>
              <a:t> </a:t>
            </a:r>
            <a:endParaRPr lang="ru-RU" dirty="0"/>
          </a:p>
          <a:p>
            <a:endParaRPr lang="ru-RU" dirty="0"/>
          </a:p>
        </p:txBody>
      </p:sp>
      <p:pic>
        <p:nvPicPr>
          <p:cNvPr id="7" name="Объект 6" descr="C:\Users\ак\AppData\Local\Microsoft\Windows\Temporary Internet Files\Content.Word\DSC_3968.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75050" y="1282700"/>
            <a:ext cx="5111750" cy="3833812"/>
          </a:xfrm>
          <a:prstGeom prst="rect">
            <a:avLst/>
          </a:prstGeom>
          <a:noFill/>
          <a:ln>
            <a:noFill/>
          </a:ln>
        </p:spPr>
      </p:pic>
    </p:spTree>
    <p:extLst>
      <p:ext uri="{BB962C8B-B14F-4D97-AF65-F5344CB8AC3E}">
        <p14:creationId xmlns="" xmlns:p14="http://schemas.microsoft.com/office/powerpoint/2010/main" val="306002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404664"/>
            <a:ext cx="8064896" cy="5832648"/>
          </a:xfrm>
          <a:prstGeom prst="rect">
            <a:avLst/>
          </a:prstGeom>
          <a:noFill/>
        </p:spPr>
      </p:pic>
    </p:spTree>
    <p:extLst>
      <p:ext uri="{BB962C8B-B14F-4D97-AF65-F5344CB8AC3E}">
        <p14:creationId xmlns="" xmlns:p14="http://schemas.microsoft.com/office/powerpoint/2010/main" val="2964663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base"/>
            <a:r>
              <a:rPr lang="ru-RU" b="1" dirty="0"/>
              <a:t>Определенно-личные </a:t>
            </a:r>
            <a:r>
              <a:rPr lang="ru-RU" dirty="0"/>
              <a:t/>
            </a:r>
            <a:br>
              <a:rPr lang="ru-RU" dirty="0"/>
            </a:br>
            <a:r>
              <a:rPr lang="ru-RU" b="1" dirty="0"/>
              <a:t>предложения</a:t>
            </a:r>
            <a:endParaRPr lang="ru-RU" dirty="0"/>
          </a:p>
        </p:txBody>
      </p:sp>
      <p:sp>
        <p:nvSpPr>
          <p:cNvPr id="3" name="Объект 2"/>
          <p:cNvSpPr>
            <a:spLocks noGrp="1"/>
          </p:cNvSpPr>
          <p:nvPr>
            <p:ph sz="half" idx="1"/>
          </p:nvPr>
        </p:nvSpPr>
        <p:spPr>
          <a:xfrm>
            <a:off x="323528" y="1567333"/>
            <a:ext cx="4038600" cy="4525963"/>
          </a:xfrm>
        </p:spPr>
        <p:txBody>
          <a:bodyPr/>
          <a:lstStyle/>
          <a:p>
            <a:pPr marL="0" indent="0">
              <a:buNone/>
            </a:pPr>
            <a:endParaRPr lang="ru-RU" dirty="0"/>
          </a:p>
        </p:txBody>
      </p:sp>
      <p:sp>
        <p:nvSpPr>
          <p:cNvPr id="7" name="Объект 6"/>
          <p:cNvSpPr>
            <a:spLocks noGrp="1"/>
          </p:cNvSpPr>
          <p:nvPr>
            <p:ph sz="half" idx="2"/>
          </p:nvPr>
        </p:nvSpPr>
        <p:spPr/>
        <p:txBody>
          <a:bodyPr/>
          <a:lstStyle/>
          <a:p>
            <a:endParaRPr lang="ru-RU" dirty="0"/>
          </a:p>
        </p:txBody>
      </p:sp>
      <p:pic>
        <p:nvPicPr>
          <p:cNvPr id="1026" name="Picture 2" descr="C:\Users\ак\Desktop\Новая папка\DSC_406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3741326" y="1886982"/>
            <a:ext cx="5116910" cy="4312514"/>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ак\Desktop\Новая папка\DSC_408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240534" y="2149200"/>
            <a:ext cx="5088564" cy="38164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72263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a:t>Определенно-личные предложения</a:t>
            </a:r>
            <a:r>
              <a:rPr lang="ru-RU" dirty="0"/>
              <a:t/>
            </a:r>
            <a:br>
              <a:rPr lang="ru-RU" dirty="0"/>
            </a:br>
            <a:endParaRPr lang="ru-RU" dirty="0"/>
          </a:p>
        </p:txBody>
      </p:sp>
      <p:sp>
        <p:nvSpPr>
          <p:cNvPr id="6" name="Объект 5"/>
          <p:cNvSpPr>
            <a:spLocks noGrp="1"/>
          </p:cNvSpPr>
          <p:nvPr>
            <p:ph idx="1"/>
          </p:nvPr>
        </p:nvSpPr>
        <p:spPr>
          <a:xfrm>
            <a:off x="457200" y="1340768"/>
            <a:ext cx="8229600" cy="5400600"/>
          </a:xfrm>
        </p:spPr>
        <p:txBody>
          <a:bodyPr>
            <a:noAutofit/>
          </a:bodyPr>
          <a:lstStyle/>
          <a:p>
            <a:pPr marL="0" indent="0">
              <a:buNone/>
            </a:pPr>
            <a:r>
              <a:rPr lang="ru-RU" sz="2400" b="1" dirty="0" smtClean="0"/>
              <a:t>         Определенно-личные </a:t>
            </a:r>
            <a:r>
              <a:rPr lang="ru-RU" sz="2400" b="1" dirty="0"/>
              <a:t>предложения </a:t>
            </a:r>
            <a:r>
              <a:rPr lang="ru-RU" sz="2400" dirty="0"/>
              <a:t>– это односоставные предложения со сказуемым-глаголом в форме 1-го или 2-го </a:t>
            </a:r>
            <a:r>
              <a:rPr lang="ru-RU" sz="2400" dirty="0" smtClean="0"/>
              <a:t>лица. Глагол </a:t>
            </a:r>
            <a:r>
              <a:rPr lang="ru-RU" sz="2400" dirty="0"/>
              <a:t>в предложениях этого типа не нуждается в обязательном наличии местоимения, так как в его форме уже заключено указание на вполне определенное лицо. Различаются два типа определенно-личных предложений в зависимости от форм выражения глагола-сказуемого:</a:t>
            </a:r>
          </a:p>
          <a:p>
            <a:pPr marL="0" indent="0">
              <a:buNone/>
            </a:pPr>
            <a:r>
              <a:rPr lang="ru-RU" sz="2400" dirty="0" smtClean="0"/>
              <a:t>         1</a:t>
            </a:r>
            <a:r>
              <a:rPr lang="ru-RU" sz="2400" dirty="0"/>
              <a:t>. Сказуемое выражено глаголом в форме 1-го и 2-го лица единственного и множественного числа настоящего и будущего времени изъявительного наклонения, например</a:t>
            </a:r>
            <a:r>
              <a:rPr lang="ru-RU" sz="2400" dirty="0" smtClean="0"/>
              <a:t>:</a:t>
            </a:r>
          </a:p>
          <a:p>
            <a:pPr marL="0" indent="0">
              <a:buNone/>
            </a:pPr>
            <a:r>
              <a:rPr lang="ru-RU" sz="2000" b="1" i="1" dirty="0"/>
              <a:t>Или не знал, или забыл,</a:t>
            </a:r>
            <a:br>
              <a:rPr lang="ru-RU" sz="2000" b="1" i="1" dirty="0"/>
            </a:br>
            <a:r>
              <a:rPr lang="ru-RU" sz="2000" b="1" i="1" dirty="0"/>
              <a:t>Как ненавидел и любил; </a:t>
            </a:r>
            <a:r>
              <a:rPr lang="ru-RU" sz="2000" b="1" i="1" dirty="0" smtClean="0"/>
              <a:t>(гл.5)</a:t>
            </a:r>
          </a:p>
          <a:p>
            <a:pPr marL="0" indent="0">
              <a:buNone/>
            </a:pPr>
            <a:r>
              <a:rPr lang="ru-RU" sz="2000" b="1" i="1" dirty="0" smtClean="0"/>
              <a:t>И </a:t>
            </a:r>
            <a:r>
              <a:rPr lang="ru-RU" sz="2000" b="1" i="1" dirty="0"/>
              <a:t>взором ласточек </a:t>
            </a:r>
            <a:r>
              <a:rPr lang="ru-RU" sz="2000" b="1" i="1" dirty="0" smtClean="0"/>
              <a:t>следил…(гл.7 ) </a:t>
            </a:r>
            <a:endParaRPr lang="ru-RU" sz="2000" b="1" i="1" dirty="0"/>
          </a:p>
        </p:txBody>
      </p:sp>
    </p:spTree>
    <p:extLst>
      <p:ext uri="{BB962C8B-B14F-4D97-AF65-F5344CB8AC3E}">
        <p14:creationId xmlns="" xmlns:p14="http://schemas.microsoft.com/office/powerpoint/2010/main" val="443829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a:t>Определенно-личные предложения</a:t>
            </a:r>
            <a:r>
              <a:rPr lang="ru-RU" dirty="0"/>
              <a:t/>
            </a:r>
            <a:br>
              <a:rPr lang="ru-RU" dirty="0"/>
            </a:br>
            <a:endParaRPr lang="ru-RU" dirty="0"/>
          </a:p>
        </p:txBody>
      </p:sp>
      <p:sp>
        <p:nvSpPr>
          <p:cNvPr id="5" name="Объект 4"/>
          <p:cNvSpPr>
            <a:spLocks noGrp="1"/>
          </p:cNvSpPr>
          <p:nvPr>
            <p:ph sz="half" idx="1"/>
          </p:nvPr>
        </p:nvSpPr>
        <p:spPr>
          <a:xfrm>
            <a:off x="395536" y="1628800"/>
            <a:ext cx="4038600" cy="4525963"/>
          </a:xfrm>
        </p:spPr>
        <p:txBody>
          <a:bodyPr>
            <a:normAutofit fontScale="62500" lnSpcReduction="20000"/>
          </a:bodyPr>
          <a:lstStyle/>
          <a:p>
            <a:pPr marL="0" indent="0">
              <a:buNone/>
            </a:pPr>
            <a:r>
              <a:rPr lang="ru-RU" sz="4800" dirty="0"/>
              <a:t>…</a:t>
            </a:r>
            <a:r>
              <a:rPr lang="ru-RU" b="1" i="1" dirty="0"/>
              <a:t>Жил, и жизнь моя</a:t>
            </a:r>
            <a:br>
              <a:rPr lang="ru-RU" b="1" i="1" dirty="0"/>
            </a:br>
            <a:r>
              <a:rPr lang="ru-RU" b="1" i="1" dirty="0"/>
              <a:t>Без этих трех блаженных дней</a:t>
            </a:r>
            <a:br>
              <a:rPr lang="ru-RU" b="1" i="1" dirty="0"/>
            </a:br>
            <a:r>
              <a:rPr lang="ru-RU" b="1" i="1" dirty="0"/>
              <a:t>Была б печальней и мрачней</a:t>
            </a:r>
            <a:br>
              <a:rPr lang="ru-RU" b="1" i="1" dirty="0"/>
            </a:br>
            <a:r>
              <a:rPr lang="ru-RU" b="1" i="1" dirty="0"/>
              <a:t>Бессильной старости твоей.(гл.8)</a:t>
            </a:r>
          </a:p>
          <a:p>
            <a:pPr marL="0" indent="0">
              <a:buNone/>
            </a:pPr>
            <a:endParaRPr lang="ru-RU" b="1" i="1" dirty="0"/>
          </a:p>
          <a:p>
            <a:pPr marL="0" indent="0">
              <a:buNone/>
            </a:pPr>
            <a:r>
              <a:rPr lang="ru-RU" b="1" i="1" dirty="0"/>
              <a:t>Имел в душе — и превозмог…(гл.14)</a:t>
            </a:r>
          </a:p>
          <a:p>
            <a:pPr marL="0" indent="0">
              <a:buNone/>
            </a:pPr>
            <a:endParaRPr lang="ru-RU" b="1" i="1" dirty="0"/>
          </a:p>
          <a:p>
            <a:pPr marL="0" indent="0">
              <a:buNone/>
            </a:pPr>
            <a:r>
              <a:rPr lang="ru-RU" b="1" i="1" dirty="0"/>
              <a:t>И тут с пути сбиваться стал.(гл.14)</a:t>
            </a:r>
          </a:p>
          <a:p>
            <a:pPr marL="0" indent="0">
              <a:buNone/>
            </a:pPr>
            <a:endParaRPr lang="ru-RU" b="1" i="1" dirty="0"/>
          </a:p>
          <a:p>
            <a:pPr marL="0" indent="0">
              <a:buNone/>
            </a:pPr>
            <a:r>
              <a:rPr lang="ru-RU" b="1" i="1" dirty="0"/>
              <a:t>И грыз сырую грудь земли;</a:t>
            </a:r>
          </a:p>
          <a:p>
            <a:pPr marL="0" indent="0">
              <a:buNone/>
            </a:pPr>
            <a:endParaRPr lang="ru-RU" b="1" i="1" dirty="0"/>
          </a:p>
          <a:p>
            <a:pPr marL="0" indent="0">
              <a:buNone/>
            </a:pPr>
            <a:r>
              <a:rPr lang="ru-RU" b="1" i="1" dirty="0"/>
              <a:t>Встал на дыбы, потом прилег.(гл.17</a:t>
            </a:r>
            <a:r>
              <a:rPr lang="ru-RU" b="1" i="1" dirty="0" smtClean="0"/>
              <a:t>)</a:t>
            </a:r>
          </a:p>
          <a:p>
            <a:pPr marL="0" indent="0">
              <a:buNone/>
            </a:pPr>
            <a:r>
              <a:rPr lang="ru-RU" dirty="0"/>
              <a:t>Появление определенно-личных предложений такого типа вызвано стилистическими факторами</a:t>
            </a:r>
            <a:r>
              <a:rPr lang="ru-RU" sz="3600" dirty="0"/>
              <a:t>.</a:t>
            </a:r>
            <a:endParaRPr lang="ru-RU" dirty="0"/>
          </a:p>
          <a:p>
            <a:pPr marL="0" indent="0">
              <a:buNone/>
            </a:pPr>
            <a:endParaRPr lang="ru-RU" b="1" i="1" dirty="0"/>
          </a:p>
          <a:p>
            <a:endParaRPr lang="ru-RU" dirty="0"/>
          </a:p>
        </p:txBody>
      </p:sp>
      <p:sp>
        <p:nvSpPr>
          <p:cNvPr id="6" name="Объект 5"/>
          <p:cNvSpPr>
            <a:spLocks noGrp="1"/>
          </p:cNvSpPr>
          <p:nvPr>
            <p:ph sz="half" idx="2"/>
          </p:nvPr>
        </p:nvSpPr>
        <p:spPr/>
        <p:txBody>
          <a:bodyPr>
            <a:normAutofit fontScale="62500" lnSpcReduction="20000"/>
          </a:bodyPr>
          <a:lstStyle/>
          <a:p>
            <a:endParaRPr lang="ru-RU" dirty="0"/>
          </a:p>
        </p:txBody>
      </p:sp>
      <p:pic>
        <p:nvPicPr>
          <p:cNvPr id="4098" name="Picture 2" descr="C:\Users\ак\Desktop\Новая папка\мц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16016" y="1518820"/>
            <a:ext cx="3649693" cy="46464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39616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1346</Words>
  <Application>Microsoft Office PowerPoint</Application>
  <PresentationFormat>Экран (4:3)</PresentationFormat>
  <Paragraphs>146</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Муниципальное  казенное образовательное учреждение «Акушинская средняя общеобразовательная школа №1 им.С.М.Кирова  » </vt:lpstr>
      <vt:lpstr>Введение </vt:lpstr>
      <vt:lpstr>Задачи: </vt:lpstr>
      <vt:lpstr>Актуальность темы</vt:lpstr>
      <vt:lpstr>Эпиграф:  </vt:lpstr>
      <vt:lpstr>Слайд 6</vt:lpstr>
      <vt:lpstr>Определенно-личные  предложения</vt:lpstr>
      <vt:lpstr>Определенно-личные предложения </vt:lpstr>
      <vt:lpstr>Определенно-личные предложения </vt:lpstr>
      <vt:lpstr>Определенно-личные предложения </vt:lpstr>
      <vt:lpstr>Определенно-личные предложения</vt:lpstr>
      <vt:lpstr>Определенно-личные предложения </vt:lpstr>
      <vt:lpstr> Неопределенно-личные предложения </vt:lpstr>
      <vt:lpstr> Неопределенно-личные предложения </vt:lpstr>
      <vt:lpstr> Неопределенно-личные предложения </vt:lpstr>
      <vt:lpstr> Неопределенно-личные предложения </vt:lpstr>
      <vt:lpstr>Обобщенно-личные предложения</vt:lpstr>
      <vt:lpstr>Обобщенно-личные предложения </vt:lpstr>
      <vt:lpstr>Безличные предложения</vt:lpstr>
      <vt:lpstr>Безличные предложения</vt:lpstr>
      <vt:lpstr>Безличные предложения</vt:lpstr>
      <vt:lpstr>Безличные предложения</vt:lpstr>
      <vt:lpstr>Назывные предложения </vt:lpstr>
      <vt:lpstr>Назывные предложения </vt:lpstr>
      <vt:lpstr>Назывные предложения</vt:lpstr>
      <vt:lpstr>Назывные предложения</vt:lpstr>
      <vt:lpstr>Заключение </vt:lpstr>
      <vt:lpstr>Заключение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ак</dc:creator>
  <cp:lastModifiedBy>Admin</cp:lastModifiedBy>
  <cp:revision>33</cp:revision>
  <dcterms:created xsi:type="dcterms:W3CDTF">2013-10-28T14:08:21Z</dcterms:created>
  <dcterms:modified xsi:type="dcterms:W3CDTF">2018-02-25T12:24:53Z</dcterms:modified>
</cp:coreProperties>
</file>