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25.02.2018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5918" y="1785927"/>
            <a:ext cx="7000924" cy="7232749"/>
          </a:xfrm>
          <a:prstGeom prst="rect">
            <a:avLst/>
          </a:prstGeom>
        </p:spPr>
        <p:txBody>
          <a:bodyPr wrap="square">
            <a:spAutoFit/>
          </a:bodyPr>
          <a:lstStyle/>
          <a:p>
            <a:pPr algn="ctr"/>
            <a:r>
              <a:rPr lang="ru-RU" sz="2800" b="1" dirty="0" smtClean="0"/>
              <a:t>Проектная работа по литературе</a:t>
            </a:r>
          </a:p>
          <a:p>
            <a:pPr algn="ctr"/>
            <a:r>
              <a:rPr lang="ru-RU" sz="2800" b="1" dirty="0" smtClean="0"/>
              <a:t> "Основные мотивы лирики А.С. Пушкина»</a:t>
            </a:r>
          </a:p>
          <a:p>
            <a:pPr algn="r"/>
            <a:r>
              <a:rPr lang="ru-RU" sz="2000" b="1" dirty="0" smtClean="0"/>
              <a:t>Авторы</a:t>
            </a:r>
            <a:r>
              <a:rPr lang="ru-RU" sz="2400" dirty="0" smtClean="0"/>
              <a:t> </a:t>
            </a:r>
            <a:r>
              <a:rPr lang="ru-RU" sz="3200" dirty="0" smtClean="0"/>
              <a:t>:</a:t>
            </a:r>
            <a:r>
              <a:rPr lang="ru-RU" sz="2000" dirty="0" err="1" smtClean="0"/>
              <a:t>Габибуллаева</a:t>
            </a:r>
            <a:r>
              <a:rPr lang="ru-RU" sz="2000" dirty="0" smtClean="0"/>
              <a:t> Р.,</a:t>
            </a:r>
          </a:p>
          <a:p>
            <a:pPr algn="r"/>
            <a:r>
              <a:rPr lang="ru-RU" sz="2000" dirty="0" err="1" smtClean="0"/>
              <a:t>Омаргаджиева</a:t>
            </a:r>
            <a:r>
              <a:rPr lang="ru-RU" sz="2000" dirty="0" smtClean="0"/>
              <a:t> </a:t>
            </a:r>
            <a:r>
              <a:rPr lang="ru-RU" sz="2000" dirty="0" err="1" smtClean="0"/>
              <a:t>Р,,Абдулвагабова</a:t>
            </a:r>
            <a:r>
              <a:rPr lang="ru-RU" sz="2000" dirty="0" smtClean="0"/>
              <a:t> А.,</a:t>
            </a:r>
          </a:p>
          <a:p>
            <a:pPr algn="r"/>
            <a:r>
              <a:rPr lang="ru-RU" sz="2000" dirty="0" smtClean="0"/>
              <a:t>Магомедова </a:t>
            </a:r>
            <a:r>
              <a:rPr lang="ru-RU" sz="2000" dirty="0" err="1" smtClean="0"/>
              <a:t>Ш.,Магомедова</a:t>
            </a:r>
            <a:r>
              <a:rPr lang="ru-RU" sz="2000" dirty="0" smtClean="0"/>
              <a:t> П.1,</a:t>
            </a:r>
          </a:p>
          <a:p>
            <a:pPr algn="r"/>
            <a:r>
              <a:rPr lang="ru-RU" sz="2000" dirty="0" smtClean="0"/>
              <a:t>Магомедова П.2,</a:t>
            </a:r>
          </a:p>
          <a:p>
            <a:pPr algn="r"/>
            <a:r>
              <a:rPr lang="ru-RU" sz="2000" dirty="0" err="1" smtClean="0"/>
              <a:t>Ризванова</a:t>
            </a:r>
            <a:r>
              <a:rPr lang="ru-RU" sz="2000" dirty="0" smtClean="0"/>
              <a:t> </a:t>
            </a:r>
            <a:r>
              <a:rPr lang="ru-RU" sz="2000" dirty="0" err="1" smtClean="0"/>
              <a:t>М.,Исаева</a:t>
            </a:r>
            <a:r>
              <a:rPr lang="ru-RU" sz="2000" dirty="0" smtClean="0"/>
              <a:t> М.,</a:t>
            </a:r>
          </a:p>
          <a:p>
            <a:pPr algn="r"/>
            <a:r>
              <a:rPr lang="ru-RU" sz="2000" dirty="0" smtClean="0"/>
              <a:t>учащиеся  10 «а» </a:t>
            </a:r>
            <a:r>
              <a:rPr lang="ru-RU" sz="2000" dirty="0" err="1" smtClean="0"/>
              <a:t>кл</a:t>
            </a:r>
            <a:r>
              <a:rPr lang="ru-RU" sz="2000" dirty="0" smtClean="0"/>
              <a:t>.</a:t>
            </a:r>
            <a:r>
              <a:rPr lang="ru-RU" sz="3200" dirty="0" smtClean="0"/>
              <a:t>                                                                                             </a:t>
            </a:r>
            <a:r>
              <a:rPr lang="ru-RU" sz="2000" b="1" dirty="0" err="1" smtClean="0"/>
              <a:t>Руководитель:</a:t>
            </a:r>
            <a:r>
              <a:rPr lang="ru-RU" sz="2000" dirty="0" err="1" smtClean="0"/>
              <a:t>Гусенова</a:t>
            </a:r>
            <a:r>
              <a:rPr lang="ru-RU" sz="2000" dirty="0" smtClean="0"/>
              <a:t> Н.М.,</a:t>
            </a:r>
          </a:p>
          <a:p>
            <a:pPr algn="r"/>
            <a:r>
              <a:rPr lang="ru-RU" sz="2000" dirty="0" smtClean="0"/>
              <a:t>учитель русского языка и литературы</a:t>
            </a:r>
          </a:p>
          <a:p>
            <a:pPr algn="ctr"/>
            <a:endParaRPr lang="ru-RU" dirty="0" smtClean="0"/>
          </a:p>
          <a:p>
            <a:pPr algn="ctr"/>
            <a:r>
              <a:rPr lang="ru-RU" dirty="0" smtClean="0"/>
              <a:t>Акуша </a:t>
            </a:r>
            <a:r>
              <a:rPr lang="ru-RU" dirty="0" smtClean="0"/>
              <a:t>2017 </a:t>
            </a:r>
            <a:r>
              <a:rPr lang="ru-RU" dirty="0" smtClean="0"/>
              <a:t>г.</a:t>
            </a:r>
          </a:p>
          <a:p>
            <a:pPr algn="ctr"/>
            <a:endParaRPr lang="ru-RU" sz="3200" dirty="0" smtClean="0"/>
          </a:p>
          <a:p>
            <a:pPr algn="ctr"/>
            <a:endParaRPr lang="ru-RU" sz="3200" dirty="0" smtClean="0"/>
          </a:p>
          <a:p>
            <a:pPr algn="ctr"/>
            <a:endParaRPr lang="ru-RU" sz="3200" dirty="0" smtClean="0"/>
          </a:p>
          <a:p>
            <a:pPr algn="ctr"/>
            <a:endParaRPr lang="ru-RU" sz="3200" dirty="0" smtClean="0"/>
          </a:p>
          <a:p>
            <a:pPr algn="ctr"/>
            <a:endParaRPr lang="ru-RU" sz="3200" dirty="0"/>
          </a:p>
        </p:txBody>
      </p:sp>
      <p:sp>
        <p:nvSpPr>
          <p:cNvPr id="32769" name="Rectangle 1"/>
          <p:cNvSpPr>
            <a:spLocks noChangeArrowheads="1"/>
          </p:cNvSpPr>
          <p:nvPr/>
        </p:nvSpPr>
        <p:spPr bwMode="auto">
          <a:xfrm>
            <a:off x="0" y="0"/>
            <a:ext cx="7485382" cy="135421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19075"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19075" algn="l" defTabSz="914400" rtl="0" eaLnBrk="1" fontAlgn="base" latinLnBrk="0" hangingPunct="1">
              <a:lnSpc>
                <a:spcPct val="100000"/>
              </a:lnSpc>
              <a:spcBef>
                <a:spcPct val="0"/>
              </a:spcBef>
              <a:spcAft>
                <a:spcPct val="0"/>
              </a:spcAft>
              <a:buClrTx/>
              <a:buSzTx/>
              <a:buFontTx/>
              <a:buNone/>
              <a:tabLst/>
            </a:pPr>
            <a:endParaRPr lang="ru-RU" sz="1600" dirty="0" smtClean="0">
              <a:latin typeface="Arial" pitchFamily="34" charset="0"/>
              <a:ea typeface="Times New Roman" pitchFamily="18" charset="0"/>
              <a:cs typeface="Arial" pitchFamily="34" charset="0"/>
            </a:endParaRPr>
          </a:p>
          <a:p>
            <a:pPr marL="0" marR="0" lvl="0" indent="219075"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Муниципальное казенное общеобразовательное учреждение</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219075"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Акушинская</a:t>
            </a: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средняя общеобразовательная школа №1 им. С.М.Кирова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219075"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С посланием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К Чаадаеву</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непосредственно перекликается написанное поэтом спустя год стихотворение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Деревня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Несмотря на то, что здесь Пушкин уже не высказывает такого оптимизма, как ранее, его мысли о переменах к лучшему по-прежнему связаны со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свободой просвещенной</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Хотя поэт уже сомневается в том, удастся ли ему увидеть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народ неугнетенный и рабство, падшее по манию царя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После неудавшейся попытки восстания декабристов поэт испытывает разочарование, вызванное противоречием между его романтическими мечтами о свободе и реальной действительностью.</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Но Пушкин остается верен своим вольнолюбивым взглядам. В стихотворении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err="1" smtClean="0">
                <a:ln>
                  <a:noFill/>
                </a:ln>
                <a:solidFill>
                  <a:srgbClr val="464E62"/>
                </a:solidFill>
                <a:effectLst/>
                <a:latin typeface="Arial" pitchFamily="34" charset="0"/>
                <a:ea typeface="Times New Roman" pitchFamily="18" charset="0"/>
                <a:cs typeface="Arial" pitchFamily="34" charset="0"/>
              </a:rPr>
              <a:t>Арион</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написанном в 1827 году, он признается: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Я гимны прежние пою...</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Утверждение поэта о его верности прежним идеалам звучит также в послании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Во глубине сибирских руд...</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в котором поэт позволяет себе надежду:</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Оковы тяжкие падут,</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Темницы рухнут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и свобода</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Вас примет радостно у входа,</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И братья меч вам отдадут.</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В творчестве зрелого Пушкина появляются новые мотивы на тему свободы.</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Если раньше поэт верил в то, что если не весь народ, то его лучшие представители способны изменить жизнь страны, то теперь он начинает сомневаться в этом. Более того, ему кажется, что столь долго воспевавшаяся им свобода народу не нужна. Этими мыслями поэт делится в стихотворении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Свободы сеятель пустынный...</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Паситесь, мирные народы?</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Вас не разбудит чести клич.</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К чему стадам дары свободы?</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Их должно резать или стричь</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Прослеживая творчество великого поэта в хронологической последовательности, можно заметить, как он постепенно раскрывал для себя понятие свободы не в политическом его значении, а в духовном. Может быть, не всегда можно иметь свободу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от царя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но личная независимость человека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та истинная ценность, которой он может овладеть. В стихотворении 1836 года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Не дорого ценю я громкие права...</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Пушкин пишет наполненные глубочайшей мудростью строки:</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Зависеть от властей, зависеть от народа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Не все ли нам равно? Бог с ними. Никому</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Отчета не давать, себе лишь самому</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Служить и угождать; для власти, для ливреи</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Не гнуть ни совести, ни помыслов, ни шеи;</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По прихоти своей скитаться здесь и там,</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Дивясь божественным природы красотам</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И пред </a:t>
            </a:r>
            <a:r>
              <a:rPr kumimoji="0" lang="ru-RU" sz="1000" b="0" i="0" u="none" strike="noStrike" cap="none" normalizeH="0" baseline="0" dirty="0" err="1" smtClean="0">
                <a:ln>
                  <a:noFill/>
                </a:ln>
                <a:solidFill>
                  <a:srgbClr val="464E62"/>
                </a:solidFill>
                <a:effectLst/>
                <a:latin typeface="Arial" pitchFamily="34" charset="0"/>
                <a:ea typeface="Times New Roman" pitchFamily="18" charset="0"/>
                <a:cs typeface="Arial" pitchFamily="34" charset="0"/>
              </a:rPr>
              <a:t>созданьями</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искусств и вдохновенья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Трепеща радостно в восторгах умиленья.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Вот счастье! вот права.</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214290"/>
            <a:ext cx="8929718"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Глава 4.</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Философская лирика А. С. Пушкина</a:t>
            </a:r>
            <a:endParaRPr kumimoji="0" lang="ru-RU" sz="10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А. С. Пушкин - величайший русский поэт и прозаик прошлого века. Он является основоположником новой русской литературы, одним из первых реалистов в нашей литературе. Именно после него раскрылись таланты других писателей и поэтов: Лермонтова, Гоголя, Толстого, Некрасова и Достоевского. Лирика поэта </a:t>
            </a:r>
            <a:r>
              <a:rPr kumimoji="0" lang="ru-RU" sz="1000" b="0" i="0" u="none" strike="noStrike" cap="none" normalizeH="0" baseline="0" dirty="0" err="1" smtClean="0">
                <a:ln>
                  <a:noFill/>
                </a:ln>
                <a:effectLst/>
                <a:latin typeface="Arial" pitchFamily="34" charset="0"/>
                <a:ea typeface="Times New Roman" pitchFamily="18" charset="0"/>
                <a:cs typeface="Arial" pitchFamily="34" charset="0"/>
              </a:rPr>
              <a:t>многотемна</a:t>
            </a: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Но сколь бы ни были разнообразны вопросы, поднятые поэтом, они все пронизаны философским содержанием. Пушкин, будучи образованным человеком своего времени, всю жизнь задумывался над вечными философскими вопросами: о смысле человеческой жизни, о добре и зле, о назначении поэта и поэзии, смерти и бессмертии, вере и безверии. Это не могло не отразиться на его лирике, поэтому философские мотивы пронизывают все его творчество.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Своеобразие философской лирики Пушкина заключается в том, что она носила личностный, глубоко интимный характер. Поэт все пропускал через себя, это была философия, опробованная собственной жизнью, появившаяся в результате собственных мыслей и переживаний, что отличает философскую лирику Пушкина от лирики Тютчева и Блока.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Над вечными философскими вопросами поэт задумывался еще учась в Царскосельском лицее. Под влиянием Батюшкова он рассматривал смысл жизни с позиций жизнерадостного эпикурейства. По его мнению, цель существования человека заключалась в наслаждениях, дружеских пирушках, прожигании жизни в веселых компаниях друзей: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Смертный, век твой </a:t>
            </a:r>
            <a:r>
              <a:rPr kumimoji="0" lang="ru-RU" sz="1000" b="0" i="0" u="none" strike="noStrike" cap="none" normalizeH="0" baseline="0" dirty="0" err="1" smtClean="0">
                <a:ln>
                  <a:noFill/>
                </a:ln>
                <a:effectLst/>
                <a:latin typeface="Arial" pitchFamily="34" charset="0"/>
                <a:ea typeface="Times New Roman" pitchFamily="18" charset="0"/>
                <a:cs typeface="Arial" pitchFamily="34" charset="0"/>
              </a:rPr>
              <a:t>привиденье</a:t>
            </a: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Счастье резвое лови;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Наслаждайся, наслаждайся;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214282" y="3000372"/>
            <a:ext cx="7858180" cy="3647152"/>
          </a:xfrm>
          <a:prstGeom prst="rect">
            <a:avLst/>
          </a:prstGeom>
        </p:spPr>
        <p:txBody>
          <a:bodyPr wrap="square">
            <a:spAutoFit/>
          </a:bodyPr>
          <a:lstStyle/>
          <a:p>
            <a:r>
              <a:rPr lang="ru-RU" sz="1100" dirty="0" smtClean="0"/>
              <a:t> Чаще кубок наливай; </a:t>
            </a:r>
            <a:br>
              <a:rPr lang="ru-RU" sz="1100" dirty="0" smtClean="0"/>
            </a:br>
            <a:r>
              <a:rPr lang="ru-RU" sz="1100" dirty="0" smtClean="0"/>
              <a:t>    Страстью пылкой утомляйся </a:t>
            </a:r>
            <a:br>
              <a:rPr lang="ru-RU" sz="1100" dirty="0" smtClean="0"/>
            </a:br>
            <a:r>
              <a:rPr lang="ru-RU" sz="1100" dirty="0" smtClean="0"/>
              <a:t>    И за чашей отдыхай! </a:t>
            </a:r>
            <a:br>
              <a:rPr lang="ru-RU" sz="1100" dirty="0" smtClean="0"/>
            </a:br>
            <a:r>
              <a:rPr lang="ru-RU" sz="1100" dirty="0" smtClean="0"/>
              <a:t>    Так пишет шестнадцатилетний поэт в стихотворении “Гроб Анакреона” (1815). Похожие мысли просматриваются и в других юношеских стихотворениях поэта: </a:t>
            </a:r>
            <a:br>
              <a:rPr lang="ru-RU" sz="1100" dirty="0" smtClean="0"/>
            </a:br>
            <a:r>
              <a:rPr lang="ru-RU" sz="1100" dirty="0" smtClean="0"/>
              <a:t>    До капли наслажденье пей, </a:t>
            </a:r>
            <a:br>
              <a:rPr lang="ru-RU" sz="1100" dirty="0" smtClean="0"/>
            </a:br>
            <a:r>
              <a:rPr lang="ru-RU" sz="1100" dirty="0" smtClean="0"/>
              <a:t>    Живи беспечен, равнодушен! </a:t>
            </a:r>
            <a:br>
              <a:rPr lang="ru-RU" sz="1100" dirty="0" smtClean="0"/>
            </a:br>
            <a:r>
              <a:rPr lang="ru-RU" sz="1100" dirty="0" smtClean="0"/>
              <a:t>    Мгновенью жизни будь послушен, </a:t>
            </a:r>
            <a:br>
              <a:rPr lang="ru-RU" sz="1100" dirty="0" smtClean="0"/>
            </a:br>
            <a:r>
              <a:rPr lang="ru-RU" sz="1100" dirty="0" smtClean="0"/>
              <a:t>    Будь молод в юности твоей!</a:t>
            </a:r>
            <a:br>
              <a:rPr lang="ru-RU" sz="1100" dirty="0" smtClean="0"/>
            </a:br>
            <a:r>
              <a:rPr lang="ru-RU" sz="1100" dirty="0" smtClean="0"/>
              <a:t/>
            </a:r>
            <a:br>
              <a:rPr lang="ru-RU" sz="1100" dirty="0" smtClean="0"/>
            </a:br>
            <a:r>
              <a:rPr lang="ru-RU" sz="1100" dirty="0" smtClean="0"/>
              <a:t>    (“Стансы Толстому”, 1819)</a:t>
            </a:r>
            <a:br>
              <a:rPr lang="ru-RU" sz="1100" dirty="0" smtClean="0"/>
            </a:br>
            <a:r>
              <a:rPr lang="ru-RU" sz="1100" dirty="0" smtClean="0"/>
              <a:t/>
            </a:r>
            <a:br>
              <a:rPr lang="ru-RU" sz="1100" dirty="0" smtClean="0"/>
            </a:br>
            <a:r>
              <a:rPr lang="ru-RU" sz="1100" dirty="0" smtClean="0"/>
              <a:t>     </a:t>
            </a:r>
            <a:br>
              <a:rPr lang="ru-RU" sz="1100" dirty="0" smtClean="0"/>
            </a:br>
            <a:r>
              <a:rPr lang="ru-RU" sz="1100" dirty="0" smtClean="0"/>
              <a:t>    Обращаясь к своему другу, он проповедует идеалы развлечений и наслаждений, веселья и дружеских встреч. </a:t>
            </a:r>
            <a:br>
              <a:rPr lang="ru-RU" sz="1100" dirty="0" smtClean="0"/>
            </a:br>
            <a:r>
              <a:rPr lang="ru-RU" sz="1100" dirty="0" smtClean="0"/>
              <a:t>    Переломным моментом для Пушкина стали 20-е годы. В это время он начал подводить первые итоги своей жизни и творчества. </a:t>
            </a:r>
            <a:br>
              <a:rPr lang="ru-RU" sz="1100" dirty="0" smtClean="0"/>
            </a:br>
            <a:r>
              <a:rPr lang="ru-RU" sz="1100" dirty="0" smtClean="0"/>
              <a:t>    В южной ссылке поэт находился во власти романтизма, как все тогдашние молодые люди. Его кумирами стали Наполеон и Байрон. Изменилась и философия поэта. Пушкин-романтик видел цель жизни не в бесконечных пирушках, а в совершении подвига. Характерное для романтизма стремление действовать, героизм, величественные порывы души отразились и в лирике поэта: </a:t>
            </a:r>
            <a:br>
              <a:rPr lang="ru-RU" sz="1100" dirty="0" smtClean="0"/>
            </a:br>
            <a:r>
              <a:rPr lang="ru-RU" sz="1100" dirty="0" smtClean="0"/>
              <a: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214291"/>
            <a:ext cx="8143932" cy="6278642"/>
          </a:xfrm>
          <a:prstGeom prst="rect">
            <a:avLst/>
          </a:prstGeom>
        </p:spPr>
        <p:txBody>
          <a:bodyPr wrap="square">
            <a:spAutoFit/>
          </a:bodyPr>
          <a:lstStyle/>
          <a:p>
            <a:r>
              <a:rPr lang="ru-RU" dirty="0" smtClean="0"/>
              <a:t> </a:t>
            </a:r>
            <a:r>
              <a:rPr lang="ru-RU" sz="1200" dirty="0" smtClean="0"/>
              <a:t>Искатель новых впечатлений, </a:t>
            </a:r>
            <a:br>
              <a:rPr lang="ru-RU" sz="1200" dirty="0" smtClean="0"/>
            </a:br>
            <a:r>
              <a:rPr lang="ru-RU" sz="1200" dirty="0" smtClean="0"/>
              <a:t>    Я вас бежал, отечески края; </a:t>
            </a:r>
            <a:br>
              <a:rPr lang="ru-RU" sz="1200" dirty="0" smtClean="0"/>
            </a:br>
            <a:r>
              <a:rPr lang="ru-RU" sz="1200" dirty="0" smtClean="0"/>
              <a:t>    Я вас бежал питомцы наслаждений, </a:t>
            </a:r>
            <a:br>
              <a:rPr lang="ru-RU" sz="1200" dirty="0" smtClean="0"/>
            </a:br>
            <a:r>
              <a:rPr lang="ru-RU" sz="1200" dirty="0" smtClean="0"/>
              <a:t>    Минутной младости минутные друзья, - </a:t>
            </a:r>
            <a:br>
              <a:rPr lang="ru-RU" sz="1200" dirty="0" smtClean="0"/>
            </a:br>
            <a:r>
              <a:rPr lang="ru-RU" sz="1200" dirty="0" smtClean="0"/>
              <a:t>    так писал Пушкин в элегии “Погасло дневное светило” (1820). И в этом, и в стихотворении “К морю” (1824) появляется яркий романтический символ - океан. Поэт думает, мечтает на его берегу, он приносит ему вдохновение. Пушкин сравнивает человеческую жизнь с жизнью океана. </a:t>
            </a:r>
            <a:br>
              <a:rPr lang="ru-RU" sz="1200" dirty="0" smtClean="0"/>
            </a:br>
            <a:r>
              <a:rPr lang="ru-RU" sz="1200" dirty="0" smtClean="0"/>
              <a:t>    Увлекаясь новыми мечтами и устремлениями, он отказывается от прежних идеалов, от увлечений своей юности:</a:t>
            </a:r>
            <a:br>
              <a:rPr lang="ru-RU" sz="1200" dirty="0" smtClean="0"/>
            </a:br>
            <a:r>
              <a:rPr lang="ru-RU" sz="1200" dirty="0" smtClean="0"/>
              <a:t>    Мне вас не жаль, неверные друзья, </a:t>
            </a:r>
            <a:br>
              <a:rPr lang="ru-RU" sz="1200" dirty="0" smtClean="0"/>
            </a:br>
            <a:r>
              <a:rPr lang="ru-RU" sz="1200" dirty="0" smtClean="0"/>
              <a:t>    Венки пиров и чаши круговые - </a:t>
            </a:r>
            <a:br>
              <a:rPr lang="ru-RU" sz="1200" dirty="0" smtClean="0"/>
            </a:br>
            <a:r>
              <a:rPr lang="ru-RU" sz="1200" dirty="0" smtClean="0"/>
              <a:t>    Мне вас не жаль, изменницы младые, </a:t>
            </a:r>
            <a:br>
              <a:rPr lang="ru-RU" sz="1200" dirty="0" smtClean="0"/>
            </a:br>
            <a:r>
              <a:rPr lang="ru-RU" sz="1200" dirty="0" smtClean="0"/>
              <a:t>    Задумчивый, забав чуждаюсь я,- </a:t>
            </a:r>
            <a:br>
              <a:rPr lang="ru-RU" sz="1200" dirty="0" smtClean="0"/>
            </a:br>
            <a:r>
              <a:rPr lang="ru-RU" sz="1200" dirty="0" smtClean="0"/>
              <a:t>    пишет поэт в стихотворении “Мне вас не жаль, года весны” (1820). </a:t>
            </a:r>
            <a:br>
              <a:rPr lang="ru-RU" sz="1200" dirty="0" smtClean="0"/>
            </a:br>
            <a:r>
              <a:rPr lang="ru-RU" sz="1200" dirty="0" smtClean="0"/>
              <a:t>    К середине двадцатых годов А. С. Пушкин переживает мировоззренческий кризис. Жизнь начинает пугать его, все меньше остается романтизма, на смену ему приходит суровая правда жизни - реализм. Он </a:t>
            </a:r>
            <a:r>
              <a:rPr lang="ru-RU" sz="1200" dirty="0" err="1" smtClean="0"/>
              <a:t>реаль</a:t>
            </a:r>
            <a:r>
              <a:rPr lang="ru-RU" sz="1200" dirty="0" smtClean="0"/>
              <a:t> но теперь смотрит на жизнь, на ее проблемы, но не видит в ней смысла и высокой цели. </a:t>
            </a:r>
          </a:p>
          <a:p>
            <a:r>
              <a:rPr lang="ru-RU" sz="1200" dirty="0" smtClean="0"/>
              <a:t>В стихотворении “Телега жизни” (1823) он сравнивает жизнь с телегой, которая едет с утра до ночи, от яркого начала до темного конца. </a:t>
            </a:r>
            <a:br>
              <a:rPr lang="ru-RU" sz="1200" dirty="0" smtClean="0"/>
            </a:br>
            <a:r>
              <a:rPr lang="ru-RU" sz="1200" dirty="0" smtClean="0"/>
              <a:t>    Катит по-прежнему телега; </a:t>
            </a:r>
            <a:br>
              <a:rPr lang="ru-RU" sz="1200" dirty="0" smtClean="0"/>
            </a:br>
            <a:r>
              <a:rPr lang="ru-RU" sz="1200" dirty="0" smtClean="0"/>
              <a:t>    Под вечер мы привыкли к ней, </a:t>
            </a:r>
            <a:br>
              <a:rPr lang="ru-RU" sz="1200" dirty="0" smtClean="0"/>
            </a:br>
            <a:r>
              <a:rPr lang="ru-RU" sz="1200" dirty="0" smtClean="0"/>
              <a:t>    И дремля едем до ночлега, </a:t>
            </a:r>
            <a:br>
              <a:rPr lang="ru-RU" sz="1200" dirty="0" smtClean="0"/>
            </a:br>
            <a:r>
              <a:rPr lang="ru-RU" sz="1200" dirty="0" smtClean="0"/>
              <a:t>    А время гонит лошадей. </a:t>
            </a:r>
            <a:br>
              <a:rPr lang="ru-RU" sz="1200" dirty="0" smtClean="0"/>
            </a:br>
            <a:r>
              <a:rPr lang="ru-RU" sz="1200" dirty="0" smtClean="0"/>
              <a:t>    Еще более тяжелым временем был период после поражения восстания декабристов. Многие из казненных и сосланных были близкими друзьями поэта. Он, не сумев принять участие в выступлении, чувствовал вину перед ними. Жесточайшая николаевская реакция, одиночество в личной жизни лишь усугубили ситуацию. В это время у поэта появляется мотив отчаяния. Он особенно трагично смотрит на жизнь, не видя в ней высокой цели: </a:t>
            </a:r>
            <a:br>
              <a:rPr lang="ru-RU" sz="1200" dirty="0" smtClean="0"/>
            </a:br>
            <a:r>
              <a:rPr lang="ru-RU" sz="1200" dirty="0" smtClean="0"/>
              <a:t>    Цели нет передо мною: </a:t>
            </a:r>
            <a:br>
              <a:rPr lang="ru-RU" sz="1200" dirty="0" smtClean="0"/>
            </a:br>
            <a:r>
              <a:rPr lang="ru-RU" sz="1200" dirty="0" smtClean="0"/>
              <a:t>    Сердце пусто, празден ум, </a:t>
            </a:r>
            <a:br>
              <a:rPr lang="ru-RU" sz="1200" dirty="0" smtClean="0"/>
            </a:br>
            <a:r>
              <a:rPr lang="ru-RU" sz="1200" dirty="0" smtClean="0"/>
              <a:t>    И томит меня тоскою </a:t>
            </a:r>
            <a:br>
              <a:rPr lang="ru-RU" sz="1200" dirty="0" smtClean="0"/>
            </a:br>
            <a:r>
              <a:rPr lang="ru-RU" sz="1200" dirty="0" smtClean="0"/>
              <a:t>    Однозвучный жизни шум. </a:t>
            </a:r>
            <a:br>
              <a:rPr lang="ru-RU" sz="1200" dirty="0" smtClean="0"/>
            </a:br>
            <a:r>
              <a:rPr lang="ru-RU" sz="1200" dirty="0" smtClean="0"/>
              <a:t>    Трудно поверить, что стихотворение “Дар напрасный, дар случайный” (1828) написано Пушкиным в свой двадцать девятый день рождения. </a:t>
            </a:r>
            <a:br>
              <a:rPr lang="ru-RU" sz="1200" dirty="0" smtClean="0"/>
            </a:br>
            <a:r>
              <a:rPr lang="ru-RU" sz="1200" dirty="0" smtClean="0"/>
              <a:t>   </a:t>
            </a:r>
            <a:endParaRPr lang="ru-RU"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57166"/>
            <a:ext cx="8143932" cy="3200876"/>
          </a:xfrm>
          <a:prstGeom prst="rect">
            <a:avLst/>
          </a:prstGeom>
        </p:spPr>
        <p:txBody>
          <a:bodyPr wrap="square">
            <a:spAutoFit/>
          </a:bodyPr>
          <a:lstStyle/>
          <a:p>
            <a:r>
              <a:rPr lang="ru-RU" dirty="0" smtClean="0"/>
              <a:t> </a:t>
            </a:r>
            <a:r>
              <a:rPr lang="ru-RU" sz="1400" dirty="0" smtClean="0"/>
              <a:t>Тогда же автор начинает задумываться над философскими проблемами смерти и бессмертия, смене поколений, о добре и зле. Так, в стихотворении “Брожу ли я вдоль улиц шумных...” (1829) он говорит о том, что рано или поздно, далеко от дома или “в соседней долине” умрет, но хочет, чтобы его жизнь, мечты, дела перешли к новому поколению, чтобы новое поколение продолжало жить, любить, мечтать. </a:t>
            </a:r>
            <a:br>
              <a:rPr lang="ru-RU" sz="1400" dirty="0" smtClean="0"/>
            </a:br>
            <a:r>
              <a:rPr lang="ru-RU" sz="1400" dirty="0" smtClean="0"/>
              <a:t>    Младенца ль милого ласкаю, </a:t>
            </a:r>
            <a:br>
              <a:rPr lang="ru-RU" sz="1400" dirty="0" smtClean="0"/>
            </a:br>
            <a:r>
              <a:rPr lang="ru-RU" sz="1400" dirty="0" smtClean="0"/>
              <a:t>    Уже я думаю: прости! </a:t>
            </a:r>
            <a:br>
              <a:rPr lang="ru-RU" sz="1400" dirty="0" smtClean="0"/>
            </a:br>
            <a:r>
              <a:rPr lang="ru-RU" sz="1400" dirty="0" smtClean="0"/>
              <a:t>    Тебе я место уступаю: </a:t>
            </a:r>
            <a:br>
              <a:rPr lang="ru-RU" sz="1400" dirty="0" smtClean="0"/>
            </a:br>
            <a:r>
              <a:rPr lang="ru-RU" sz="1400" dirty="0" smtClean="0"/>
              <a:t>    Мне время тлеть, тебе цвести. </a:t>
            </a:r>
          </a:p>
          <a:p>
            <a:r>
              <a:rPr lang="ru-RU" dirty="0" smtClean="0"/>
              <a:t/>
            </a:r>
            <a:br>
              <a:rPr lang="ru-RU" dirty="0" smtClean="0"/>
            </a:br>
            <a:endParaRPr lang="ru-RU" dirty="0" smtClean="0"/>
          </a:p>
          <a:p>
            <a:r>
              <a:rPr lang="ru-RU" dirty="0" smtClean="0"/>
              <a:t/>
            </a:r>
            <a:br>
              <a:rPr lang="ru-RU" dirty="0" smtClean="0"/>
            </a:br>
            <a:endParaRPr lang="ru-RU" dirty="0"/>
          </a:p>
        </p:txBody>
      </p:sp>
      <p:sp>
        <p:nvSpPr>
          <p:cNvPr id="3" name="Прямоугольник 2"/>
          <p:cNvSpPr/>
          <p:nvPr/>
        </p:nvSpPr>
        <p:spPr>
          <a:xfrm>
            <a:off x="428596" y="2428868"/>
            <a:ext cx="7929618" cy="4431983"/>
          </a:xfrm>
          <a:prstGeom prst="rect">
            <a:avLst/>
          </a:prstGeom>
        </p:spPr>
        <p:txBody>
          <a:bodyPr wrap="square">
            <a:spAutoFit/>
          </a:bodyPr>
          <a:lstStyle/>
          <a:p>
            <a:r>
              <a:rPr lang="ru-RU" dirty="0" smtClean="0"/>
              <a:t>   </a:t>
            </a:r>
            <a:r>
              <a:rPr lang="ru-RU" sz="1200" dirty="0" smtClean="0"/>
              <a:t> Проблему добра и зла Пушкин рассматривает и в стихотворении “Анчар” (1828), в котором повествует о “древе яда” - анчаре, являющемся философским образом-символом, воплощением зла, которым люди распоряжаются по своему желанию, рассылая гибель “к соседям в чуждые пределы”. </a:t>
            </a:r>
            <a:br>
              <a:rPr lang="ru-RU" sz="1200" dirty="0" smtClean="0"/>
            </a:br>
            <a:r>
              <a:rPr lang="ru-RU" sz="1200" dirty="0" smtClean="0"/>
              <a:t>    Но неправильным будет утверждать, что в этот период Пушкин полностью отказывается от желания жить, хочет умереть, так как не видит цели в жизни. В стихотворении “Элегия”, написанном в 1830 году, он как раз утверждает обратное: </a:t>
            </a:r>
            <a:br>
              <a:rPr lang="ru-RU" sz="1200" dirty="0" smtClean="0"/>
            </a:br>
            <a:r>
              <a:rPr lang="ru-RU" sz="1200" dirty="0" smtClean="0"/>
              <a:t>    Мой путь уныл. Сулит мне труд и горе </a:t>
            </a:r>
            <a:br>
              <a:rPr lang="ru-RU" sz="1200" dirty="0" smtClean="0"/>
            </a:br>
            <a:r>
              <a:rPr lang="ru-RU" sz="1200" dirty="0" smtClean="0"/>
              <a:t>    Грядущего волнуемое море. </a:t>
            </a:r>
            <a:br>
              <a:rPr lang="ru-RU" sz="1200" dirty="0" smtClean="0"/>
            </a:br>
            <a:r>
              <a:rPr lang="ru-RU" sz="1200" dirty="0" smtClean="0"/>
              <a:t>    Но не хочу, о </a:t>
            </a:r>
            <a:r>
              <a:rPr lang="ru-RU" sz="1200" dirty="0" err="1" smtClean="0"/>
              <a:t>други</a:t>
            </a:r>
            <a:r>
              <a:rPr lang="ru-RU" sz="1200" dirty="0" smtClean="0"/>
              <a:t>, умирать: </a:t>
            </a:r>
            <a:br>
              <a:rPr lang="ru-RU" sz="1200" dirty="0" smtClean="0"/>
            </a:br>
            <a:r>
              <a:rPr lang="ru-RU" sz="1200" dirty="0" smtClean="0"/>
              <a:t>    Я жить хочу, чтоб мыслить и страдать. </a:t>
            </a:r>
            <a:br>
              <a:rPr lang="ru-RU" sz="1200" dirty="0" smtClean="0"/>
            </a:br>
            <a:r>
              <a:rPr lang="ru-RU" sz="1200" dirty="0" smtClean="0"/>
              <a:t>    Поэт, несмотря на все трудности и горести, хочет продолжать жить, творить, и тогда, по его мнению, к концу жизни он, может быть, обретет и гармонию, и счастье, и любовь. Размышляя о разуме и безумии, Пушкин понимает, что страшнее безумия ничего нет, поэтому с такой силой он и восклицает: </a:t>
            </a:r>
            <a:br>
              <a:rPr lang="ru-RU" sz="1200" dirty="0" smtClean="0"/>
            </a:br>
            <a:r>
              <a:rPr lang="ru-RU" sz="1200" dirty="0" smtClean="0"/>
              <a:t>    Не дай мне бог сойти с ума. </a:t>
            </a:r>
            <a:br>
              <a:rPr lang="ru-RU" sz="1200" dirty="0" smtClean="0"/>
            </a:br>
            <a:r>
              <a:rPr lang="ru-RU" sz="1200" dirty="0" smtClean="0"/>
              <a:t>    Нет, легче посох и сума; </a:t>
            </a:r>
            <a:br>
              <a:rPr lang="ru-RU" sz="1200" dirty="0" smtClean="0"/>
            </a:br>
            <a:r>
              <a:rPr lang="ru-RU" sz="1200" dirty="0" smtClean="0"/>
              <a:t>    Нет, легче труд и глад.</a:t>
            </a:r>
            <a:br>
              <a:rPr lang="ru-RU" sz="1200" dirty="0" smtClean="0"/>
            </a:br>
            <a:r>
              <a:rPr lang="ru-RU" sz="1200" dirty="0" smtClean="0"/>
              <a:t>    (“Не дай мне бог сойти с ума”, 1833)</a:t>
            </a:r>
            <a:br>
              <a:rPr lang="ru-RU" sz="1200" dirty="0" smtClean="0"/>
            </a:br>
            <a:r>
              <a:rPr lang="ru-RU" sz="1200" dirty="0" smtClean="0"/>
              <a:t>    Пушкин считает, что цель его жизни как поэта - “глаголом жечь сердца людей”. Он обязан своим мастерством, своим поэтическим словом служить людям, наставлять их на путь истинный. </a:t>
            </a:r>
            <a:br>
              <a:rPr lang="ru-RU" sz="1200" dirty="0" smtClean="0"/>
            </a:br>
            <a:r>
              <a:rPr lang="ru-RU" sz="1200" dirty="0" smtClean="0"/>
              <a:t>    Размышляя над философской проблемой смены поколений, о старом и новом, поэт находит ответ в гармонии природы. Он понимает, что время неумолимо движется вперед, замедлить его ход невозможно, рано или поздно на его место придут другие. </a:t>
            </a:r>
            <a:br>
              <a:rPr lang="ru-RU" sz="1200" dirty="0" smtClean="0"/>
            </a:br>
            <a:r>
              <a:rPr lang="ru-RU" sz="1200" dirty="0" smtClean="0"/>
              <a:t>   </a:t>
            </a:r>
            <a:endParaRPr lang="ru-RU"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64" y="428604"/>
            <a:ext cx="8715436" cy="2862322"/>
          </a:xfrm>
          <a:prstGeom prst="rect">
            <a:avLst/>
          </a:prstGeom>
        </p:spPr>
        <p:txBody>
          <a:bodyPr wrap="square">
            <a:spAutoFit/>
          </a:bodyPr>
          <a:lstStyle/>
          <a:p>
            <a:r>
              <a:rPr lang="ru-RU" dirty="0" smtClean="0"/>
              <a:t> </a:t>
            </a:r>
            <a:r>
              <a:rPr lang="ru-RU" sz="1200" dirty="0" smtClean="0"/>
              <a:t>Здравствуй, племя </a:t>
            </a:r>
            <a:br>
              <a:rPr lang="ru-RU" sz="1200" dirty="0" smtClean="0"/>
            </a:br>
            <a:r>
              <a:rPr lang="ru-RU" sz="1200" dirty="0" smtClean="0"/>
              <a:t>    Младое, незнакомое! не я </a:t>
            </a:r>
            <a:br>
              <a:rPr lang="ru-RU" sz="1200" dirty="0" smtClean="0"/>
            </a:br>
            <a:r>
              <a:rPr lang="ru-RU" sz="1200" dirty="0" smtClean="0"/>
              <a:t>    Увижу твой могучий поздний возраст, - </a:t>
            </a:r>
            <a:br>
              <a:rPr lang="ru-RU" sz="1200" dirty="0" smtClean="0"/>
            </a:br>
            <a:r>
              <a:rPr lang="ru-RU" sz="1200" dirty="0" smtClean="0"/>
              <a:t>    пишет он в стихотворении “Вновь я посетил...” (1835). </a:t>
            </a:r>
            <a:br>
              <a:rPr lang="ru-RU" sz="1200" dirty="0" smtClean="0"/>
            </a:br>
            <a:r>
              <a:rPr lang="ru-RU" sz="1200" dirty="0" smtClean="0"/>
              <a:t>    Подводя своеобразный итог своей жизни, Александр Сергеевич Пушкин за полгода до смерти пишет стихотворение “Я памятник себе воздвиг нерукотворный...” (1836). В нем он подводит итог своим размышлениям о месте поэта в жизни, оценивает свой вклад в литературу, размышляет о том, какую память после себя он оставит потомкам: </a:t>
            </a:r>
            <a:br>
              <a:rPr lang="ru-RU" sz="1200" dirty="0" smtClean="0"/>
            </a:br>
            <a:r>
              <a:rPr lang="ru-RU" sz="1200" dirty="0" smtClean="0"/>
              <a:t>    Нет, весь я не умру - душа в заветной лире </a:t>
            </a:r>
            <a:br>
              <a:rPr lang="ru-RU" sz="1200" dirty="0" smtClean="0"/>
            </a:br>
            <a:r>
              <a:rPr lang="ru-RU" sz="1200" dirty="0" smtClean="0"/>
              <a:t>    Мой прах переживет и тленья убежит - </a:t>
            </a:r>
            <a:br>
              <a:rPr lang="ru-RU" sz="1200" dirty="0" smtClean="0"/>
            </a:br>
            <a:r>
              <a:rPr lang="ru-RU" sz="1200" dirty="0" smtClean="0"/>
              <a:t>    И славен буду я, доколь в подлунном мире </a:t>
            </a:r>
            <a:br>
              <a:rPr lang="ru-RU" sz="1200" dirty="0" smtClean="0"/>
            </a:br>
            <a:r>
              <a:rPr lang="ru-RU" sz="1200" dirty="0" smtClean="0"/>
              <a:t>    Жив будет хоть один пиит. </a:t>
            </a:r>
            <a:br>
              <a:rPr lang="ru-RU" sz="1200" dirty="0" smtClean="0"/>
            </a:br>
            <a:r>
              <a:rPr lang="ru-RU" sz="1200" dirty="0" smtClean="0"/>
              <a:t>    Автор понимает бессмертие не как физическое существование, а как след в памяти потомков.</a:t>
            </a:r>
          </a:p>
          <a:p>
            <a:r>
              <a:rPr lang="ru-RU" sz="1200" dirty="0" smtClean="0"/>
              <a:t> </a:t>
            </a:r>
            <a:br>
              <a:rPr lang="ru-RU" sz="1200" dirty="0" smtClean="0"/>
            </a:br>
            <a:endParaRPr lang="ru-RU" dirty="0"/>
          </a:p>
        </p:txBody>
      </p:sp>
      <p:sp>
        <p:nvSpPr>
          <p:cNvPr id="26625" name="Rectangle 1"/>
          <p:cNvSpPr>
            <a:spLocks noChangeArrowheads="1"/>
          </p:cNvSpPr>
          <p:nvPr/>
        </p:nvSpPr>
        <p:spPr bwMode="auto">
          <a:xfrm rot="10800000" flipV="1">
            <a:off x="214282" y="2933312"/>
            <a:ext cx="8643966"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Рассматривая философскую лирику Пушкина, можно привести еще множество примеров. Философскими раздумьями пронизана и любовная, и гражданская лирика, и стихи о дружбе и природе, о назначении поэта и поэзии в обществе.. Пушкин, как человек мыслящий, развивающийся, в разные периоды своей жизни по-разному понимал и осмысливал вечные философские проблемы, что нашло отражение в эволюции его мировоззрения и творческого метода.</a:t>
            </a:r>
            <a:endParaRPr kumimoji="0" lang="ru-RU" sz="1000" b="0" i="0" u="none" strike="noStrike" cap="none" normalizeH="0" baseline="0" dirty="0" smtClean="0">
              <a:ln>
                <a:noFill/>
              </a:ln>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1144928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Глава 5.</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Любовная лирика А. С. Пушкина</a:t>
            </a:r>
            <a:endParaRPr kumimoji="0" lang="ru-RU" sz="2400" b="1"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А. С. Пушкин — непревзойденный мастер лирических произведений, которые он писал на протяжении всей своей недолгой жизни. Мотивы лирики поэта, глубина мыслей и чувств в каждом стихотворении разнообразны. Это и патриотическая вольнолюбивая лирика, лирика дружбы и, наконец, лирика любви.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Тема любви к женщине звучит во многих произведениях и представлена многогранно: любовь — чувство идеальное, возвышенное, прекрасное в наивысшей силе его проявления, любовь как мимолетное влечение, любовь человека, умудренного жизнью, любовь и чувства, сопутствующие ей (радость, печаль, грусть, ревность и т.д.).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Шедеврами пушкинской любовной лирики, в которых говорит “язык сердца”, являются немало стихотворений. Среди них “Признание” (“Я вас люблю — хоть я бешусь...”)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Следующие строки из этого стихотворения характеризуют поэта как натуру возвышенную, глубоко чувствующую и любящую:</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Пора, пора мне быть умней!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Но узнаю по всем приметам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Болезнь любви в душе моей: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Без вас мне скучно, — я зеваю: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При вас мне грустно, — я терплю;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И, мочи нет, сказать желаю,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Мой ангел, как я вас люблю!</a:t>
            </a:r>
          </a:p>
          <a:p>
            <a:pPr lvl="0" eaLnBrk="0" fontAlgn="base" hangingPunct="0">
              <a:spcBef>
                <a:spcPct val="0"/>
              </a:spcBef>
              <a:spcAft>
                <a:spcPct val="0"/>
              </a:spcAft>
            </a:pPr>
            <a:endParaRPr lang="ru-RU" sz="1000" dirty="0" smtClean="0"/>
          </a:p>
          <a:p>
            <a:pPr lvl="0" eaLnBrk="0" fontAlgn="base" hangingPunct="0">
              <a:spcBef>
                <a:spcPct val="0"/>
              </a:spcBef>
              <a:spcAft>
                <a:spcPct val="0"/>
              </a:spcAft>
            </a:pPr>
            <a:r>
              <a:rPr lang="ru-RU" sz="1200" dirty="0" smtClean="0"/>
              <a:t>В другом стихотворении — “На холмах Грузии лежит ночная мгла...” — есть строки, которые можно считать эпиграфом ко всей жизни Пушкина: “... И сердце вновь горит и любит — оттого, что не любить оно не может”. </a:t>
            </a:r>
            <a:br>
              <a:rPr lang="ru-RU" sz="1200" dirty="0" smtClean="0"/>
            </a:br>
            <a:r>
              <a:rPr lang="ru-RU" sz="1200" dirty="0" smtClean="0"/>
              <a:t>    Особой проникновенностью отличается стихотворение “Я вас любил...”. Оно волновало и не перестает волновать людей потому, что в этой лирической миниатюре заключены общечеловеческие духовные ценности. Читая строки “Я вас любил...”, мы не обнаруживаем в них ни эпитетов, ни сравнений, ни метафор. Но говоря словами В. Г. Белинского, “в нем та же трогающая душу гуманность, та же артистическая прелесть, что и в других интимных стихотворениях поэта”. </a:t>
            </a:r>
            <a:br>
              <a:rPr lang="ru-RU" sz="1200" dirty="0" smtClean="0"/>
            </a:br>
            <a:r>
              <a:rPr lang="ru-RU" sz="1200" dirty="0" smtClean="0"/>
              <a:t>    Кажущаяся простота позволяет тем не менее в своеобразной манере изложения раскрыть самые различные чувства. </a:t>
            </a:r>
            <a:br>
              <a:rPr lang="ru-RU" sz="1200" dirty="0" smtClean="0"/>
            </a:br>
            <a:r>
              <a:rPr lang="ru-RU" sz="1200" dirty="0" smtClean="0"/>
              <a:t>    “Я вас любил” — выражение повторяется троекратно и, сохраняя общее значение, приобретает новые смысловые оттенки:</a:t>
            </a:r>
          </a:p>
          <a:p>
            <a:pPr lvl="0" eaLnBrk="0" fontAlgn="base" hangingPunct="0">
              <a:spcBef>
                <a:spcPct val="0"/>
              </a:spcBef>
              <a:spcAft>
                <a:spcPct val="0"/>
              </a:spcAft>
            </a:pPr>
            <a:r>
              <a:rPr lang="ru-RU" sz="1200" dirty="0" smtClean="0"/>
              <a:t>    </a:t>
            </a:r>
          </a:p>
          <a:p>
            <a:pPr lvl="0" eaLnBrk="0" fontAlgn="base" hangingPunct="0">
              <a:spcBef>
                <a:spcPct val="0"/>
              </a:spcBef>
              <a:spcAft>
                <a:spcPct val="0"/>
              </a:spcAft>
            </a:pPr>
            <a:r>
              <a:rPr lang="ru-RU" sz="1200" dirty="0" smtClean="0"/>
              <a:t>Я вас любил: любовь еще, быть может, </a:t>
            </a:r>
            <a:br>
              <a:rPr lang="ru-RU" sz="1200" dirty="0" smtClean="0"/>
            </a:br>
            <a:r>
              <a:rPr lang="ru-RU" sz="1200" dirty="0" smtClean="0"/>
              <a:t>    В душе моей угасла не совсем; </a:t>
            </a:r>
            <a:br>
              <a:rPr lang="ru-RU" sz="1200" dirty="0" smtClean="0"/>
            </a:br>
            <a:r>
              <a:rPr lang="ru-RU" sz="1200" dirty="0" smtClean="0"/>
              <a:t>    Но пусть она вас больше не тревожит; </a:t>
            </a:r>
            <a:br>
              <a:rPr lang="ru-RU" sz="1200" dirty="0" smtClean="0"/>
            </a:br>
            <a:r>
              <a:rPr lang="ru-RU" sz="1200" dirty="0" smtClean="0"/>
              <a:t>    Я не хочу печалить вас ничем.</a:t>
            </a:r>
            <a:br>
              <a:rPr lang="ru-RU" sz="1200" dirty="0" smtClean="0"/>
            </a:br>
            <a:r>
              <a:rPr lang="ru-RU" sz="1200" dirty="0" smtClean="0"/>
              <a:t/>
            </a:r>
            <a:br>
              <a:rPr lang="ru-RU" sz="1200" dirty="0" smtClean="0"/>
            </a:br>
            <a:r>
              <a:rPr lang="ru-RU" sz="1200" dirty="0" smtClean="0"/>
              <a:t>    В этой части стихотворения подчеркиваются благородство, ненавязчивость лирического героя. Чувства его не остыли, но он не хочет тревожить и печалить объект своей любви.</a:t>
            </a:r>
            <a:br>
              <a:rPr lang="ru-RU" sz="1200" dirty="0" smtClean="0"/>
            </a:br>
            <a:r>
              <a:rPr lang="ru-RU" sz="1200" dirty="0" smtClean="0"/>
              <a:t/>
            </a:r>
            <a:br>
              <a:rPr lang="ru-RU" sz="1200" dirty="0" smtClean="0"/>
            </a:br>
            <a:r>
              <a:rPr lang="ru-RU" sz="1200" dirty="0" smtClean="0"/>
              <a:t>    Я вас любил безмолвно, безнадежно, </a:t>
            </a:r>
            <a:br>
              <a:rPr lang="ru-RU" sz="1200" dirty="0" smtClean="0"/>
            </a:br>
            <a:r>
              <a:rPr lang="ru-RU" sz="1200" dirty="0" smtClean="0"/>
              <a:t>    То робостью, то ревностью томим...</a:t>
            </a:r>
            <a:br>
              <a:rPr lang="ru-RU" sz="1200" dirty="0" smtClean="0"/>
            </a:br>
            <a:r>
              <a:rPr lang="ru-RU" sz="1200" dirty="0" smtClean="0"/>
              <a:t/>
            </a:r>
            <a:br>
              <a:rPr lang="ru-RU" sz="1200" dirty="0" smtClean="0"/>
            </a:br>
            <a:r>
              <a:rPr lang="ru-RU" sz="1200" dirty="0" smtClean="0"/>
              <a:t>    — здесь автор указывает на силу любви, многогранность сопутствующих чувству переживаний: безнадежность, робость, ревность.</a:t>
            </a:r>
            <a:br>
              <a:rPr lang="ru-RU" sz="1200" dirty="0" smtClean="0"/>
            </a:br>
            <a:r>
              <a:rPr lang="ru-RU" sz="1200" dirty="0" smtClean="0"/>
              <a:t/>
            </a:r>
            <a:br>
              <a:rPr lang="ru-RU" sz="1200" dirty="0" smtClean="0"/>
            </a:br>
            <a:r>
              <a:rPr lang="ru-RU" sz="1200" dirty="0" smtClean="0"/>
              <a:t>    Я вас любил так искренне, так нежно, </a:t>
            </a:r>
            <a:br>
              <a:rPr lang="ru-RU" sz="1200" dirty="0" smtClean="0"/>
            </a:br>
            <a:r>
              <a:rPr lang="ru-RU" sz="1200" dirty="0" smtClean="0"/>
              <a:t>    Как дай вам бог любимой быть другим.   </a:t>
            </a:r>
          </a:p>
          <a:p>
            <a:pPr lvl="0" eaLnBrk="0" fontAlgn="base" hangingPunct="0">
              <a:spcBef>
                <a:spcPct val="0"/>
              </a:spcBef>
              <a:spcAft>
                <a:spcPct val="0"/>
              </a:spcAft>
            </a:pPr>
            <a:r>
              <a:rPr lang="ru-RU" sz="1200" dirty="0" smtClean="0"/>
              <a:t>  Этими словами Пушкин утверждает, что настоящая любовь — это пожелание быть счастливой и любимой даже другим. </a:t>
            </a:r>
            <a:br>
              <a:rPr lang="ru-RU" sz="1200" dirty="0" smtClean="0"/>
            </a:br>
            <a:r>
              <a:rPr lang="ru-RU" sz="1200" dirty="0" smtClean="0"/>
              <a:t>    Одно из самых прекрасных стихотворений любовной лирики — “Я помню чудное мгновенье...”. Считается, что оно посвящено Анне Петровне Керн. История романа Пушкина и Керн весьма показательна с точки зрения становления личности поэта на фоне его любовных переживаний. </a:t>
            </a:r>
            <a:br>
              <a:rPr lang="ru-RU" sz="1200" dirty="0" smtClean="0"/>
            </a:br>
            <a:r>
              <a:rPr lang="ru-RU" sz="1200" dirty="0" smtClean="0"/>
              <a:t>    А. П. Керн в жизни была не только красивая, но и милая, добрая женщина с несчастливой судьбой. </a:t>
            </a:r>
            <a:br>
              <a:rPr lang="ru-RU" sz="1200" dirty="0" smtClean="0"/>
            </a:br>
            <a:endParaRPr lang="ru-RU" sz="1200" dirty="0" smtClean="0"/>
          </a:p>
          <a:p>
            <a:pPr lvl="0" eaLnBrk="0" fontAlgn="base" hangingPunct="0">
              <a:spcBef>
                <a:spcPct val="0"/>
              </a:spcBef>
              <a:spcAft>
                <a:spcPct val="0"/>
              </a:spcAft>
            </a:pPr>
            <a:endParaRPr lang="ru-RU" sz="1200" dirty="0" smtClean="0"/>
          </a:p>
          <a:p>
            <a:pPr lvl="0" eaLnBrk="0" fontAlgn="base" hangingPunct="0">
              <a:spcBef>
                <a:spcPct val="0"/>
              </a:spcBef>
              <a:spcAft>
                <a:spcPct val="0"/>
              </a:spcAft>
            </a:pPr>
            <a:r>
              <a:rPr lang="ru-RU" sz="1200" dirty="0" smtClean="0"/>
              <a:t/>
            </a:r>
            <a:br>
              <a:rPr lang="ru-RU" sz="1200" dirty="0" smtClean="0"/>
            </a:br>
            <a:r>
              <a:rPr lang="ru-RU" sz="1200" dirty="0" smtClean="0"/>
              <a:t> </a:t>
            </a:r>
            <a:br>
              <a:rPr lang="ru-RU" sz="1200" dirty="0" smtClean="0"/>
            </a:br>
            <a:endParaRPr lang="ru-RU" sz="1200" dirty="0" smtClean="0"/>
          </a:p>
          <a:p>
            <a:pPr lvl="0" eaLnBrk="0" fontAlgn="base" hangingPunct="0">
              <a:spcBef>
                <a:spcPct val="0"/>
              </a:spcBef>
              <a:spcAft>
                <a:spcPct val="0"/>
              </a:spcAft>
            </a:pPr>
            <a:r>
              <a:rPr lang="ru-RU" sz="1200" dirty="0" smtClean="0"/>
              <a:t/>
            </a:r>
            <a:br>
              <a:rPr lang="ru-RU" sz="1200" dirty="0" smtClean="0"/>
            </a:br>
            <a:endParaRPr lang="ru-RU" sz="1200" dirty="0" smtClean="0"/>
          </a:p>
          <a:p>
            <a:pPr lvl="0" eaLnBrk="0" fontAlgn="base" hangingPunct="0">
              <a:spcBef>
                <a:spcPct val="0"/>
              </a:spcBef>
              <a:spcAft>
                <a:spcPct val="0"/>
              </a:spcAft>
            </a:pPr>
            <a:endParaRPr lang="ru-RU" sz="1000" dirty="0" smtClean="0"/>
          </a:p>
          <a:p>
            <a:pPr lvl="0" eaLnBrk="0" fontAlgn="base" hangingPunct="0">
              <a:spcBef>
                <a:spcPct val="0"/>
              </a:spcBef>
              <a:spcAft>
                <a:spcPct val="0"/>
              </a:spcAft>
            </a:pPr>
            <a:r>
              <a:rPr lang="ru-RU" sz="1000" dirty="0" smtClean="0"/>
              <a:t/>
            </a:r>
            <a:br>
              <a:rPr lang="ru-RU" sz="1000" dirty="0" smtClean="0"/>
            </a:br>
            <a:r>
              <a:rPr lang="ru-RU" sz="1000" dirty="0" smtClean="0"/>
              <a:t/>
            </a:r>
            <a:br>
              <a:rPr lang="ru-RU" sz="1000" dirty="0" smtClean="0"/>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357166"/>
            <a:ext cx="8286808" cy="6571030"/>
          </a:xfrm>
          <a:prstGeom prst="rect">
            <a:avLst/>
          </a:prstGeom>
        </p:spPr>
        <p:txBody>
          <a:bodyPr wrap="square">
            <a:spAutoFit/>
          </a:bodyPr>
          <a:lstStyle/>
          <a:p>
            <a:pPr lvl="0" eaLnBrk="0" fontAlgn="base" hangingPunct="0">
              <a:spcBef>
                <a:spcPct val="0"/>
              </a:spcBef>
              <a:spcAft>
                <a:spcPct val="0"/>
              </a:spcAft>
            </a:pPr>
            <a:r>
              <a:rPr lang="ru-RU" sz="1200" dirty="0" smtClean="0"/>
              <a:t/>
            </a:r>
            <a:br>
              <a:rPr lang="ru-RU" sz="1200" dirty="0" smtClean="0"/>
            </a:br>
            <a:r>
              <a:rPr lang="ru-RU" sz="1200" dirty="0" smtClean="0"/>
              <a:t>    Искреннее чувство Пушкина к Керн было выражено в стихотворении, которое превратило А. П. Керн в “гений чистой красоты”. </a:t>
            </a:r>
            <a:br>
              <a:rPr lang="ru-RU" sz="1200" dirty="0" smtClean="0"/>
            </a:br>
            <a:r>
              <a:rPr lang="ru-RU" sz="1200" dirty="0" smtClean="0"/>
              <a:t>    Пушкин был очарован обаянием и красотой Керн в 1819 году. Спустя шесть лет, летом 1825 года, он опять встретился с Анной Петровной в </a:t>
            </a:r>
            <a:r>
              <a:rPr lang="ru-RU" sz="1200" dirty="0" err="1" smtClean="0"/>
              <a:t>Тригорском</a:t>
            </a:r>
            <a:r>
              <a:rPr lang="ru-RU" sz="1200" dirty="0" smtClean="0"/>
              <a:t>. Неожиданный приезд ее всколыхнул в поэте почти угаснувшее и забытое чувство. В обстановке однообразной и тягостной, хотя и насыщенной творческой работой, Михайловской ссылки появление Керн вызвало пробуждение в душе поэта. Он вновь ощутил полноту жизни, радость творческого вдохновения, упоение и волнение страсти. </a:t>
            </a:r>
          </a:p>
          <a:p>
            <a:pPr lvl="0" eaLnBrk="0" fontAlgn="base" hangingPunct="0">
              <a:spcBef>
                <a:spcPct val="0"/>
              </a:spcBef>
              <a:spcAft>
                <a:spcPct val="0"/>
              </a:spcAft>
            </a:pPr>
            <a:r>
              <a:rPr lang="ru-RU" sz="1200" dirty="0" smtClean="0"/>
              <a:t>    Незадолго до отъезда Анны Петровны Пушкин и написал это стихотворение, которое сам вручил ей вместе с экземпляром одной из первых глав “Евгения Онегина”.</a:t>
            </a:r>
            <a:br>
              <a:rPr lang="ru-RU" sz="1200" dirty="0" smtClean="0"/>
            </a:br>
            <a:r>
              <a:rPr lang="ru-RU" sz="1200" dirty="0" smtClean="0"/>
              <a:t/>
            </a:r>
            <a:br>
              <a:rPr lang="ru-RU" sz="1200" dirty="0" smtClean="0"/>
            </a:br>
            <a:r>
              <a:rPr lang="ru-RU" sz="1200" dirty="0" smtClean="0"/>
              <a:t>    Я помню чудное мгновенье: </a:t>
            </a:r>
            <a:br>
              <a:rPr lang="ru-RU" sz="1200" dirty="0" smtClean="0"/>
            </a:br>
            <a:r>
              <a:rPr lang="ru-RU" sz="1200" dirty="0" smtClean="0"/>
              <a:t>     Передо мной явилась ты, </a:t>
            </a:r>
            <a:br>
              <a:rPr lang="ru-RU" sz="1200" dirty="0" smtClean="0"/>
            </a:br>
            <a:r>
              <a:rPr lang="ru-RU" sz="1200" dirty="0" smtClean="0"/>
              <a:t>    Как мимолетное виденье, </a:t>
            </a:r>
            <a:br>
              <a:rPr lang="ru-RU" sz="1200" dirty="0" smtClean="0"/>
            </a:br>
            <a:r>
              <a:rPr lang="ru-RU" sz="1200" dirty="0" smtClean="0"/>
              <a:t>     Как гений чистой красоты...</a:t>
            </a:r>
          </a:p>
          <a:p>
            <a:pPr lvl="0" eaLnBrk="0" fontAlgn="base" hangingPunct="0">
              <a:spcBef>
                <a:spcPct val="0"/>
              </a:spcBef>
              <a:spcAft>
                <a:spcPct val="0"/>
              </a:spcAft>
            </a:pPr>
            <a:r>
              <a:rPr lang="ru-RU" dirty="0" smtClean="0"/>
              <a:t>   </a:t>
            </a:r>
            <a:r>
              <a:rPr lang="ru-RU" sz="1100" dirty="0" smtClean="0"/>
              <a:t> Стихотворение начинается с воспоминаний о дорогом и прекрасном образе, на всю жизнь вошедшем в сознание поэта. Это глубоко сокровенное, незатухающее воспоминание согрето таким чувством, что трудно выразить более горячо и трепетно. </a:t>
            </a:r>
            <a:br>
              <a:rPr lang="ru-RU" sz="1100" dirty="0" smtClean="0"/>
            </a:br>
            <a:r>
              <a:rPr lang="ru-RU" sz="1100" dirty="0" smtClean="0"/>
              <a:t>    “В томленьях грусти безнадежной... Шли годы. Бурь порыв мятежный рассеял прежние мечты...”</a:t>
            </a:r>
            <a:br>
              <a:rPr lang="ru-RU" sz="1100" dirty="0" smtClean="0"/>
            </a:br>
            <a:r>
              <a:rPr lang="ru-RU" sz="1100" dirty="0" smtClean="0"/>
              <a:t/>
            </a:r>
            <a:br>
              <a:rPr lang="ru-RU" sz="1100" dirty="0" smtClean="0"/>
            </a:br>
            <a:r>
              <a:rPr lang="ru-RU" sz="1100" dirty="0" smtClean="0"/>
              <a:t>    В глуши, во мраке заточенья </a:t>
            </a:r>
            <a:br>
              <a:rPr lang="ru-RU" sz="1100" dirty="0" smtClean="0"/>
            </a:br>
            <a:r>
              <a:rPr lang="ru-RU" sz="1100" dirty="0" smtClean="0"/>
              <a:t>     Тянулись тихо дни мои </a:t>
            </a:r>
            <a:br>
              <a:rPr lang="ru-RU" sz="1100" dirty="0" smtClean="0"/>
            </a:br>
            <a:r>
              <a:rPr lang="ru-RU" sz="1100" dirty="0" smtClean="0"/>
              <a:t>     Без божества, без вдохновенья, </a:t>
            </a:r>
            <a:br>
              <a:rPr lang="ru-RU" sz="1100" dirty="0" smtClean="0"/>
            </a:br>
            <a:r>
              <a:rPr lang="ru-RU" sz="1100" dirty="0" smtClean="0"/>
              <a:t>     Без слез, без жизни, без любви.</a:t>
            </a:r>
            <a:br>
              <a:rPr lang="ru-RU" sz="1100" dirty="0" smtClean="0"/>
            </a:br>
            <a:r>
              <a:rPr lang="ru-RU" sz="1100" dirty="0" smtClean="0"/>
              <a:t/>
            </a:r>
            <a:br>
              <a:rPr lang="ru-RU" sz="1100" dirty="0" smtClean="0"/>
            </a:br>
            <a:r>
              <a:rPr lang="ru-RU" sz="1100" dirty="0" smtClean="0"/>
              <a:t>    Душе настало пробужденье: </a:t>
            </a:r>
            <a:br>
              <a:rPr lang="ru-RU" sz="1100" dirty="0" smtClean="0"/>
            </a:br>
            <a:r>
              <a:rPr lang="ru-RU" sz="1100" dirty="0" smtClean="0"/>
              <a:t>    И вот опять явилась ты, </a:t>
            </a:r>
            <a:br>
              <a:rPr lang="ru-RU" sz="1100" dirty="0" smtClean="0"/>
            </a:br>
            <a:r>
              <a:rPr lang="ru-RU" sz="1100" dirty="0" smtClean="0"/>
              <a:t>    Как мимолетное виденье, </a:t>
            </a:r>
            <a:br>
              <a:rPr lang="ru-RU" sz="1100" dirty="0" smtClean="0"/>
            </a:br>
            <a:r>
              <a:rPr lang="ru-RU" sz="1100" dirty="0" smtClean="0"/>
              <a:t>    Как гений чистой красоты.</a:t>
            </a:r>
            <a:br>
              <a:rPr lang="ru-RU" sz="1100" dirty="0" smtClean="0"/>
            </a:br>
            <a:r>
              <a:rPr lang="ru-RU" sz="1100" dirty="0" smtClean="0"/>
              <a:t/>
            </a:r>
            <a:br>
              <a:rPr lang="ru-RU" sz="1100" dirty="0" smtClean="0"/>
            </a:br>
            <a:r>
              <a:rPr lang="ru-RU" sz="1100" dirty="0" smtClean="0"/>
              <a:t>    И сердце бьется в упоенье, </a:t>
            </a:r>
            <a:br>
              <a:rPr lang="ru-RU" sz="1100" dirty="0" smtClean="0"/>
            </a:br>
            <a:r>
              <a:rPr lang="ru-RU" sz="1100" dirty="0" smtClean="0"/>
              <a:t>    И для него воскресли вновь </a:t>
            </a:r>
            <a:br>
              <a:rPr lang="ru-RU" sz="1100" dirty="0" smtClean="0"/>
            </a:br>
            <a:r>
              <a:rPr lang="ru-RU" sz="1100" dirty="0" smtClean="0"/>
              <a:t>    И божество, и вдохновенье, </a:t>
            </a:r>
            <a:br>
              <a:rPr lang="ru-RU" sz="1100" dirty="0" smtClean="0"/>
            </a:br>
            <a:r>
              <a:rPr lang="ru-RU" sz="1100" dirty="0" smtClean="0"/>
              <a:t>    И жизнь, и слезы, и любовь.</a:t>
            </a:r>
            <a:r>
              <a:rPr lang="ru-RU" dirty="0" smtClean="0"/>
              <a:t/>
            </a:r>
            <a:br>
              <a:rPr lang="ru-RU" dirty="0" smtClean="0"/>
            </a:br>
            <a:r>
              <a:rPr lang="ru-RU" dirty="0" smtClean="0"/>
              <a:t/>
            </a:r>
            <a:br>
              <a:rPr lang="ru-RU" dirty="0" smtClean="0"/>
            </a:b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428604"/>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Эти неповторимые строки созвучны другим, из письма Татьяны Онегину, в котором героиня изливает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тоску вопиющей души</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в бесхитростных, идущих от самого сердца признаниях:</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И в это самое мгновенье</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Не ты ли, милое виденье,</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В прозрачной темноте мелькнул</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Письмо Татьяны было написано в 1824 году за несколько месяцев до новой встречи Пушкина с Керн. Не это ли письмо подсказало первые строки стихотворения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Я вас любил...</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Важны то состояние беззаветной влюбленности, свежести и чистоты чувства, то пробуждение и волнение души, которые вызвали к жизни это признание. Пушкин невольно заставляет любить свой идеал и восхищаться Татьяной, так как этот образ </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плод его воображения и мечта, достойная любви и восхищения.</a:t>
            </a: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Calibri"/>
                <a:ea typeface="Times New Roman" pitchFamily="18" charset="0"/>
                <a:cs typeface="Arial" pitchFamily="34" charset="0"/>
              </a:rPr>
              <a:t>    </a:t>
            </a: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Мы видим, что любовная лирика Пушкина не связана с конкретной личностью, а выявляет философские раздумья поэта о своей собственной жизни, о радости бытия, о приливе творческих сил.</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rot="10800000" flipV="1">
            <a:off x="571472" y="554727"/>
            <a:ext cx="8286808" cy="4862773"/>
          </a:xfrm>
          <a:prstGeom prst="rect">
            <a:avLst/>
          </a:prstGeom>
          <a:solidFill>
            <a:srgbClr val="FFFFFF"/>
          </a:solidFill>
          <a:ln w="9525">
            <a:noFill/>
            <a:miter lim="800000"/>
            <a:headEnd/>
            <a:tailEnd/>
          </a:ln>
          <a:effectLst/>
        </p:spPr>
        <p:txBody>
          <a:bodyPr vert="horz" wrap="square" lIns="91440" tIns="152352" rIns="91440" bIns="152352"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dirty="0" smtClean="0">
              <a:ln>
                <a:noFill/>
              </a:ln>
              <a:solidFill>
                <a:srgbClr val="333333"/>
              </a:solidFill>
              <a:effectLst/>
              <a:latin typeface="Didact Gothic"/>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1300" dirty="0" smtClean="0">
              <a:solidFill>
                <a:srgbClr val="333333"/>
              </a:solidFill>
              <a:latin typeface="Didact Gothic"/>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300" b="0" i="0" u="none" strike="noStrike" cap="none" normalizeH="0" baseline="0" dirty="0" smtClean="0">
              <a:ln>
                <a:noFill/>
              </a:ln>
              <a:solidFill>
                <a:srgbClr val="333333"/>
              </a:solidFill>
              <a:effectLst/>
              <a:latin typeface="Didact Gothic"/>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1300" dirty="0" smtClean="0">
              <a:solidFill>
                <a:srgbClr val="333333"/>
              </a:solidFill>
              <a:latin typeface="Didact Gothic"/>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33333"/>
                </a:solidFill>
                <a:effectLst/>
                <a:latin typeface="Didact Gothic"/>
                <a:cs typeface="Arial" pitchFamily="34" charset="0"/>
              </a:rPr>
              <a:t>Глава 6. Заключение.</a:t>
            </a:r>
          </a:p>
          <a:p>
            <a:r>
              <a:rPr lang="ru-RU" sz="1600" dirty="0" smtClean="0"/>
              <a:t>При  изучении лирики А.С. Пушкина, каждый из нас открыл для себя новую страничку в биографии и творчестве А.С.Пушкина. Мы уверены, что, читая его творения, можно почувствовать то особенно благородное, кроткое, нежное, и вместе с тем, чувственно глубокое, что пытался воспеть поэт. Это любовь – символ духовного возрождения. Следует отметить, что поэзия Пушкина лишена  фантастического, ложного, нереального; она реальна и правдоподобна, она показывает действительность в её естественной истинной красоте. Есть в его поэзии и полёт мечты, и смена настроений, и буйство красок – в этом весь Пушкин.</a:t>
            </a:r>
            <a:r>
              <a:rPr kumimoji="0" lang="ru-RU" sz="1400" b="0" i="0" u="none" strike="noStrike" cap="none" normalizeH="0" baseline="0" dirty="0" smtClean="0">
                <a:ln>
                  <a:noFill/>
                </a:ln>
                <a:solidFill>
                  <a:srgbClr val="333333"/>
                </a:solidFill>
                <a:effectLst/>
                <a:latin typeface="Didact Gothic"/>
                <a:cs typeface="Arial" pitchFamily="34" charset="0"/>
              </a:rPr>
              <a:t> </a:t>
            </a:r>
          </a:p>
          <a:p>
            <a:pPr marL="0" marR="0" lvl="0" indent="0"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333333"/>
                </a:solidFill>
                <a:effectLst/>
                <a:latin typeface="Didact Gothic"/>
                <a:cs typeface="Arial" pitchFamily="34" charset="0"/>
              </a:rPr>
              <a:t>Проанализировав лирические послания А.С. Пушкина, а также литературу, посвящённую окружению поэта, можно прийти к выводу, что среди высоких и прекрасных талантов, которыми был щедро наделён Пушкин, есть один, особый - талант любви. Начав с воспевания женственно-земной стороны любви, поэт всё настойчивее стремился к раскрытию её идеального, духовного смысла. В своих стихотворениях он показал, что любовь позволяет увидеть в земной женщине красоту небесного идеала Мадонны. </a:t>
            </a:r>
            <a:r>
              <a:rPr kumimoji="0" lang="ru-RU" sz="700" b="0" i="0" u="none" strike="noStrike" cap="none" normalizeH="0" baseline="0" dirty="0" smtClean="0">
                <a:ln>
                  <a:noFill/>
                </a:ln>
                <a:solidFill>
                  <a:schemeClr val="tx1"/>
                </a:solidFill>
                <a:effectLst/>
                <a:latin typeface="Arial" pitchFamily="34" charset="0"/>
                <a:cs typeface="Arial" pitchFamily="34" charset="0"/>
              </a:rPr>
              <a:t/>
            </a:r>
            <a:br>
              <a:rPr kumimoji="0" lang="ru-RU" sz="700" b="0" i="0" u="none" strike="noStrike" cap="none" normalizeH="0" baseline="0" dirty="0" smtClean="0">
                <a:ln>
                  <a:noFill/>
                </a:ln>
                <a:solidFill>
                  <a:schemeClr val="tx1"/>
                </a:solidFill>
                <a:effectLst/>
                <a:latin typeface="Arial" pitchFamily="34"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5" name="Rectangle 5"/>
          <p:cNvSpPr>
            <a:spLocks noChangeArrowheads="1"/>
          </p:cNvSpPr>
          <p:nvPr/>
        </p:nvSpPr>
        <p:spPr bwMode="auto">
          <a:xfrm>
            <a:off x="0" y="0"/>
            <a:ext cx="9144000" cy="1587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0726" name="Rectangle 6"/>
          <p:cNvSpPr>
            <a:spLocks noChangeArrowheads="1"/>
          </p:cNvSpPr>
          <p:nvPr/>
        </p:nvSpPr>
        <p:spPr bwMode="auto">
          <a:xfrm>
            <a:off x="0" y="15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cs typeface="Arial" pitchFamily="34" charset="0"/>
              </a:rPr>
              <a:t/>
            </a:r>
            <a:br>
              <a:rPr kumimoji="0" lang="ru-RU" sz="1800" b="0" i="0" u="none" strike="noStrike" cap="none" normalizeH="0" baseline="0" smtClean="0">
                <a:ln>
                  <a:noFill/>
                </a:ln>
                <a:solidFill>
                  <a:schemeClr val="tx1"/>
                </a:solidFill>
                <a:effectLst/>
                <a:latin typeface="Arial" pitchFamily="34"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642918"/>
            <a:ext cx="6143652" cy="3416320"/>
          </a:xfrm>
          <a:prstGeom prst="rect">
            <a:avLst/>
          </a:prstGeom>
        </p:spPr>
        <p:txBody>
          <a:bodyPr wrap="square">
            <a:spAutoFit/>
          </a:bodyPr>
          <a:lstStyle/>
          <a:p>
            <a:r>
              <a:rPr lang="ru-RU" b="1" dirty="0" smtClean="0"/>
              <a:t>СПИСОК ИСПОЛЬЗОВАННЫХ ИСТОЧНИКОВ ЛИТЕРАТУРЫ.</a:t>
            </a:r>
          </a:p>
          <a:p>
            <a:r>
              <a:rPr lang="ru-RU" dirty="0" smtClean="0"/>
              <a:t> 1. А.С. Пушкин в воспоминаниях современников. В 2-х томах./ Под общ. ред. В.В. </a:t>
            </a:r>
            <a:r>
              <a:rPr lang="ru-RU" dirty="0" err="1" smtClean="0"/>
              <a:t>Григоренко</a:t>
            </a:r>
            <a:r>
              <a:rPr lang="ru-RU" dirty="0" smtClean="0"/>
              <a:t> и др. -М.: </a:t>
            </a:r>
            <a:r>
              <a:rPr lang="ru-RU" dirty="0" err="1" smtClean="0"/>
              <a:t>Худож</a:t>
            </a:r>
            <a:r>
              <a:rPr lang="ru-RU" dirty="0" smtClean="0"/>
              <a:t>. Лит., 1974.</a:t>
            </a:r>
          </a:p>
          <a:p>
            <a:r>
              <a:rPr lang="ru-RU" dirty="0" smtClean="0"/>
              <a:t> 2. Беляев М. Д. Наталья Николаевна Пушкина в портретах и отзывах современников. - С.-П.:Опыты,1993. </a:t>
            </a:r>
          </a:p>
          <a:p>
            <a:r>
              <a:rPr lang="ru-RU" dirty="0" smtClean="0"/>
              <a:t>3. Галушко Т. К. Пушкинский календарь: Рассказы./</a:t>
            </a:r>
            <a:r>
              <a:rPr lang="ru-RU" dirty="0" err="1" smtClean="0"/>
              <a:t>Всупит</a:t>
            </a:r>
            <a:r>
              <a:rPr lang="ru-RU" dirty="0" smtClean="0"/>
              <a:t>. слово Н. </a:t>
            </a:r>
            <a:r>
              <a:rPr lang="ru-RU" dirty="0" err="1" smtClean="0"/>
              <a:t>Слепаковой</a:t>
            </a:r>
            <a:r>
              <a:rPr lang="ru-RU" dirty="0" smtClean="0"/>
              <a:t>.- </a:t>
            </a:r>
            <a:r>
              <a:rPr lang="ru-RU" dirty="0" err="1" smtClean="0"/>
              <a:t>Л.:Детская</a:t>
            </a:r>
            <a:r>
              <a:rPr lang="ru-RU" dirty="0" smtClean="0"/>
              <a:t> литература,1991г.</a:t>
            </a:r>
          </a:p>
          <a:p>
            <a:r>
              <a:rPr lang="ru-RU" dirty="0" smtClean="0"/>
              <a:t> 4. </a:t>
            </a:r>
            <a:r>
              <a:rPr lang="ru-RU" dirty="0" err="1" smtClean="0"/>
              <a:t>Губер</a:t>
            </a:r>
            <a:r>
              <a:rPr lang="ru-RU" dirty="0" smtClean="0"/>
              <a:t> П.К. </a:t>
            </a:r>
            <a:r>
              <a:rPr lang="ru-RU" dirty="0" err="1" smtClean="0"/>
              <a:t>Дон-Жуанский</a:t>
            </a:r>
            <a:r>
              <a:rPr lang="ru-RU" dirty="0" smtClean="0"/>
              <a:t> список Пушкина: главы из биографии с 9 портретами.. –Харьков: Дельта, 1993г. </a:t>
            </a:r>
          </a:p>
          <a:p>
            <a:r>
              <a:rPr lang="ru-RU" dirty="0" smtClean="0"/>
              <a:t>5. Детский Плутарх: «История России от </a:t>
            </a:r>
            <a:r>
              <a:rPr lang="ru-RU" dirty="0" err="1" smtClean="0"/>
              <a:t>Рюрика</a:t>
            </a:r>
            <a:r>
              <a:rPr lang="ru-RU" dirty="0" smtClean="0"/>
              <a:t> до 1917г.» Энциклопедия для школьника. – М.: Олма-пресс,2001г. 6</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714356"/>
            <a:ext cx="7429552" cy="4247317"/>
          </a:xfrm>
          <a:prstGeom prst="rect">
            <a:avLst/>
          </a:prstGeom>
        </p:spPr>
        <p:txBody>
          <a:bodyPr wrap="square">
            <a:spAutoFit/>
          </a:bodyPr>
          <a:lstStyle/>
          <a:p>
            <a:r>
              <a:rPr lang="ru-RU" dirty="0" smtClean="0"/>
              <a:t/>
            </a:r>
            <a:br>
              <a:rPr lang="ru-RU" dirty="0" smtClean="0"/>
            </a:br>
            <a:r>
              <a:rPr lang="ru-RU" sz="2400" dirty="0" smtClean="0"/>
              <a:t>Содержание. </a:t>
            </a:r>
          </a:p>
          <a:p>
            <a:r>
              <a:rPr lang="ru-RU" sz="2400" dirty="0" smtClean="0">
                <a:latin typeface="Times New Roman" pitchFamily="18" charset="0"/>
                <a:cs typeface="Times New Roman" pitchFamily="18" charset="0"/>
              </a:rPr>
              <a:t>Введение.</a:t>
            </a:r>
          </a:p>
          <a:p>
            <a:pPr lvl="0"/>
            <a:r>
              <a:rPr lang="ru-RU" sz="2400" dirty="0" smtClean="0">
                <a:latin typeface="Times New Roman" pitchFamily="18" charset="0"/>
                <a:cs typeface="Times New Roman" pitchFamily="18" charset="0"/>
              </a:rPr>
              <a:t> Глава 1. Тема дружбы в лирике  А.С.Пушкина</a:t>
            </a:r>
          </a:p>
          <a:p>
            <a:r>
              <a:rPr lang="ru-RU" sz="2400" dirty="0" smtClean="0">
                <a:latin typeface="Times New Roman" pitchFamily="18" charset="0"/>
                <a:cs typeface="Times New Roman" pitchFamily="18" charset="0"/>
              </a:rPr>
              <a:t>Глава 2.</a:t>
            </a:r>
            <a:r>
              <a:rPr lang="ru-RU" sz="2400" dirty="0" smtClean="0">
                <a:latin typeface="Times New Roman" pitchFamily="18" charset="0"/>
                <a:ea typeface="Times New Roman" pitchFamily="18" charset="0"/>
                <a:cs typeface="Times New Roman" pitchFamily="18" charset="0"/>
              </a:rPr>
              <a:t>Вольность и свобода в лирике А. С. Пушкина</a:t>
            </a:r>
          </a:p>
          <a:p>
            <a:r>
              <a:rPr lang="ru-RU" sz="2400" dirty="0" smtClean="0">
                <a:latin typeface="Times New Roman" pitchFamily="18" charset="0"/>
                <a:cs typeface="Times New Roman" pitchFamily="18" charset="0"/>
              </a:rPr>
              <a:t>Глава 3. </a:t>
            </a:r>
            <a:r>
              <a:rPr lang="ru-RU" sz="2400" dirty="0" smtClean="0">
                <a:latin typeface="Times New Roman" pitchFamily="18" charset="0"/>
                <a:ea typeface="Times New Roman" pitchFamily="18" charset="0"/>
                <a:cs typeface="Times New Roman" pitchFamily="18" charset="0"/>
              </a:rPr>
              <a:t>Тема поэта и поэзии в лирике А.С.Пушкина</a:t>
            </a:r>
          </a:p>
          <a:p>
            <a:pPr lvl="0" fontAlgn="base">
              <a:spcBef>
                <a:spcPct val="0"/>
              </a:spcBef>
              <a:spcAft>
                <a:spcPct val="0"/>
              </a:spcAft>
            </a:pPr>
            <a:r>
              <a:rPr lang="ru-RU" sz="2400" dirty="0" smtClean="0">
                <a:latin typeface="Times New Roman" pitchFamily="18" charset="0"/>
                <a:cs typeface="Times New Roman" pitchFamily="18" charset="0"/>
              </a:rPr>
              <a:t> Глава 4.</a:t>
            </a:r>
            <a:r>
              <a:rPr lang="ru-RU" sz="2400" dirty="0" smtClean="0">
                <a:latin typeface="Times New Roman" pitchFamily="18" charset="0"/>
                <a:ea typeface="Times New Roman" pitchFamily="18" charset="0"/>
                <a:cs typeface="Times New Roman" pitchFamily="18" charset="0"/>
              </a:rPr>
              <a:t> Философская лирика А. С. Пушкина</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 Глава 5. Любовная лирика А.С.Пушкина.</a:t>
            </a:r>
          </a:p>
          <a:p>
            <a:r>
              <a:rPr lang="ru-RU" sz="2400" dirty="0" smtClean="0">
                <a:latin typeface="Times New Roman" pitchFamily="18" charset="0"/>
                <a:cs typeface="Times New Roman" pitchFamily="18" charset="0"/>
              </a:rPr>
              <a:t>Глава 6. Заключение. </a:t>
            </a:r>
          </a:p>
          <a:p>
            <a:r>
              <a:rPr lang="ru-RU" sz="2400" dirty="0" smtClean="0">
                <a:latin typeface="Times New Roman" pitchFamily="18" charset="0"/>
                <a:cs typeface="Times New Roman" pitchFamily="18" charset="0"/>
              </a:rPr>
              <a:t>Список используемой литературы. </a:t>
            </a:r>
            <a:br>
              <a:rPr lang="ru-RU" sz="2400"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10"/>
          <p:cNvSpPr>
            <a:spLocks noChangeArrowheads="1"/>
          </p:cNvSpPr>
          <p:nvPr/>
        </p:nvSpPr>
        <p:spPr bwMode="auto">
          <a:xfrm>
            <a:off x="0" y="0"/>
            <a:ext cx="9144000" cy="3231557"/>
          </a:xfrm>
          <a:prstGeom prst="rect">
            <a:avLst/>
          </a:prstGeom>
          <a:solidFill>
            <a:srgbClr val="FFFFFF"/>
          </a:solidFill>
          <a:ln w="9525">
            <a:noFill/>
            <a:miter lim="800000"/>
            <a:headEnd/>
            <a:tailEnd/>
          </a:ln>
          <a:effectLst/>
        </p:spPr>
        <p:txBody>
          <a:bodyPr vert="horz" wrap="square" lIns="91440" tIns="152352" rIns="91440" bIns="152352"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333333"/>
                </a:solidFill>
                <a:effectLst/>
                <a:latin typeface="Times New Roman" pitchFamily="18" charset="0"/>
                <a:cs typeface="Times New Roman" pitchFamily="18" charset="0"/>
              </a:rPr>
              <a:t>Введение.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rgbClr val="333333"/>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333333"/>
                </a:solidFill>
                <a:effectLst/>
                <a:latin typeface="Times New Roman" pitchFamily="18" charset="0"/>
                <a:cs typeface="Times New Roman" pitchFamily="18" charset="0"/>
              </a:rPr>
              <a:t>Тема пушкинского окружения была и остаётся одной из важнейших в пушкиноведении. Точно так же, как биография Пушкина неотделима от его творчества и не может изучаться в отрыве от него, личность поэта не может быть правильно понята вне связи с жизнью людей, которые были ему близки и дороги. Знакомясь с лирикой Пушкина, мы видим, что поэт достаточно часто обращался в своих стихотворениях к конкретным лицам, то есть прибегал к жанру стихотворного послания. Именно этот жанр позволяет, на наш взгляд, глубже понять и почувствовать и пушкинскую лирику, и личность самого поэта. </a:t>
            </a:r>
            <a:r>
              <a:rPr kumimoji="0" lang="ru-RU" sz="1000" b="0" i="0" u="none" strike="noStrike" cap="none" normalizeH="0" baseline="0" dirty="0" smtClean="0">
                <a:ln>
                  <a:noFill/>
                </a:ln>
                <a:solidFill>
                  <a:schemeClr val="tx1"/>
                </a:solidFill>
                <a:effectLst/>
                <a:latin typeface="Times New Roman" pitchFamily="18" charset="0"/>
                <a:cs typeface="Times New Roman" pitchFamily="18" charset="0"/>
              </a:rPr>
              <a:t/>
            </a:r>
            <a:br>
              <a:rPr kumimoji="0" lang="ru-RU" sz="1000" b="0" i="0" u="none" strike="noStrike" cap="none" normalizeH="0" baseline="0" dirty="0" smtClean="0">
                <a:ln>
                  <a:noFill/>
                </a:ln>
                <a:solidFill>
                  <a:schemeClr val="tx1"/>
                </a:solidFill>
                <a:effectLst/>
                <a:latin typeface="Times New Roman" pitchFamily="18" charset="0"/>
                <a:cs typeface="Times New Roman" pitchFamily="18" charset="0"/>
              </a:rPr>
            </a:b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5" name="Rectangle 11"/>
          <p:cNvSpPr>
            <a:spLocks noChangeArrowheads="1"/>
          </p:cNvSpPr>
          <p:nvPr/>
        </p:nvSpPr>
        <p:spPr bwMode="auto">
          <a:xfrm>
            <a:off x="0" y="0"/>
            <a:ext cx="9144000" cy="1587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36" name="Rectangle 12"/>
          <p:cNvSpPr>
            <a:spLocks noChangeArrowheads="1"/>
          </p:cNvSpPr>
          <p:nvPr/>
        </p:nvSpPr>
        <p:spPr bwMode="auto">
          <a:xfrm>
            <a:off x="0" y="15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cs typeface="Arial" pitchFamily="34" charset="0"/>
              </a:rPr>
              <a:t/>
            </a:r>
            <a:br>
              <a:rPr kumimoji="0" lang="ru-RU" sz="1800" b="0" i="0" u="none" strike="noStrike" cap="none" normalizeH="0" baseline="0" smtClean="0">
                <a:ln>
                  <a:noFill/>
                </a:ln>
                <a:solidFill>
                  <a:schemeClr val="tx1"/>
                </a:solidFill>
                <a:effectLst/>
                <a:latin typeface="Arial" pitchFamily="34"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Прямоугольник 13"/>
          <p:cNvSpPr/>
          <p:nvPr/>
        </p:nvSpPr>
        <p:spPr>
          <a:xfrm>
            <a:off x="214282" y="2285992"/>
            <a:ext cx="8358246" cy="2031325"/>
          </a:xfrm>
          <a:prstGeom prst="rect">
            <a:avLst/>
          </a:prstGeom>
        </p:spPr>
        <p:txBody>
          <a:bodyPr wrap="square">
            <a:spAutoFit/>
          </a:bodyPr>
          <a:lstStyle/>
          <a:p>
            <a:endParaRPr lang="ru-RU" dirty="0" smtClean="0"/>
          </a:p>
          <a:p>
            <a:endParaRPr lang="ru-RU" dirty="0" smtClean="0"/>
          </a:p>
          <a:p>
            <a:r>
              <a:rPr lang="ru-RU" dirty="0" smtClean="0"/>
              <a:t>Главная цель работы – рассмотрение любовной лирики А.С. Пушкина путём изучения биографических сведений поэта и его любовных адресатов, а также определения особенностей стихотворений этой тематической группы. </a:t>
            </a:r>
            <a:br>
              <a:rPr lang="ru-RU" dirty="0" smtClean="0"/>
            </a:br>
            <a:r>
              <a:rPr lang="ru-RU" dirty="0" smtClean="0"/>
              <a:t/>
            </a:r>
            <a:br>
              <a:rPr lang="ru-RU" dirty="0" smtClean="0"/>
            </a:br>
            <a:endParaRPr lang="ru-RU" dirty="0"/>
          </a:p>
        </p:txBody>
      </p:sp>
      <p:sp>
        <p:nvSpPr>
          <p:cNvPr id="15" name="Прямоугольник 14"/>
          <p:cNvSpPr/>
          <p:nvPr/>
        </p:nvSpPr>
        <p:spPr>
          <a:xfrm>
            <a:off x="214282" y="3714752"/>
            <a:ext cx="8286808" cy="2585323"/>
          </a:xfrm>
          <a:prstGeom prst="rect">
            <a:avLst/>
          </a:prstGeom>
        </p:spPr>
        <p:txBody>
          <a:bodyPr wrap="square">
            <a:spAutoFit/>
          </a:bodyPr>
          <a:lstStyle/>
          <a:p>
            <a:endParaRPr lang="ru-RU" dirty="0" smtClean="0"/>
          </a:p>
          <a:p>
            <a:r>
              <a:rPr lang="ru-RU" dirty="0" smtClean="0"/>
              <a:t>Стихи Пушкина – вовсе не дневник его любовных побед и поражений. В них мы находим то, чего не в состоянии дать ни одно биографическое «разыскание», касающееся любовных увлечений Пушкина. В них запечатлена не только психологическая правда любовных чувств, но и выражены философские представления поэта о Женщине как об источнике красоты, гармонии, неизъяснимых желаний. </a:t>
            </a:r>
            <a:br>
              <a:rPr lang="ru-RU" dirty="0" smtClean="0"/>
            </a:br>
            <a:r>
              <a:rPr lang="ru-RU" dirty="0" smtClean="0"/>
              <a:t/>
            </a:r>
            <a:br>
              <a:rPr lang="ru-RU" dirty="0" smtClean="0"/>
            </a:b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928662" y="285729"/>
          <a:ext cx="6658897" cy="5192780"/>
        </p:xfrm>
        <a:graphic>
          <a:graphicData uri="http://schemas.openxmlformats.org/drawingml/2006/table">
            <a:tbl>
              <a:tblPr/>
              <a:tblGrid>
                <a:gridCol w="6658897"/>
              </a:tblGrid>
              <a:tr h="462710">
                <a:tc>
                  <a:txBody>
                    <a:bodyPr/>
                    <a:lstStyle/>
                    <a:p>
                      <a:endParaRPr lang="ru-RU" sz="800" dirty="0"/>
                    </a:p>
                  </a:txBody>
                  <a:tcPr marL="42653" marR="42653" marT="42653" marB="42653" anchor="ctr">
                    <a:lnL>
                      <a:noFill/>
                    </a:lnL>
                    <a:lnR>
                      <a:noFill/>
                    </a:lnR>
                    <a:lnT>
                      <a:noFill/>
                    </a:lnT>
                    <a:lnB>
                      <a:noFill/>
                    </a:lnB>
                  </a:tcPr>
                </a:tc>
              </a:tr>
              <a:tr h="688178">
                <a:tc>
                  <a:txBody>
                    <a:bodyPr/>
                    <a:lstStyle/>
                    <a:p>
                      <a:pPr algn="r"/>
                      <a:r>
                        <a:rPr lang="ru-RU" sz="1200">
                          <a:latin typeface="Arial"/>
                        </a:rPr>
                        <a:t>Куда бы нас ни бросила судьбина,</a:t>
                      </a:r>
                      <a:br>
                        <a:rPr lang="ru-RU" sz="1200">
                          <a:latin typeface="Arial"/>
                        </a:rPr>
                      </a:br>
                      <a:r>
                        <a:rPr lang="ru-RU" sz="1200">
                          <a:latin typeface="Arial"/>
                        </a:rPr>
                        <a:t>И счастие куда б ни повело,</a:t>
                      </a:r>
                      <a:br>
                        <a:rPr lang="ru-RU" sz="1200">
                          <a:latin typeface="Arial"/>
                        </a:rPr>
                      </a:br>
                      <a:r>
                        <a:rPr lang="ru-RU" sz="1200">
                          <a:latin typeface="Arial"/>
                        </a:rPr>
                        <a:t>Все те же мы: нам целый мир чужбина;</a:t>
                      </a:r>
                      <a:br>
                        <a:rPr lang="ru-RU" sz="1200">
                          <a:latin typeface="Arial"/>
                        </a:rPr>
                      </a:br>
                      <a:r>
                        <a:rPr lang="ru-RU" sz="1200">
                          <a:latin typeface="Arial"/>
                        </a:rPr>
                        <a:t>Отечество нам Царское Село.</a:t>
                      </a:r>
                    </a:p>
                  </a:txBody>
                  <a:tcPr marL="42653" marR="42653" marT="42653" marB="42653" anchor="ctr">
                    <a:lnL>
                      <a:noFill/>
                    </a:lnL>
                    <a:lnR>
                      <a:noFill/>
                    </a:lnR>
                    <a:lnT>
                      <a:noFill/>
                    </a:lnT>
                    <a:lnB>
                      <a:noFill/>
                    </a:lnB>
                  </a:tcPr>
                </a:tc>
              </a:tr>
              <a:tr h="3913244">
                <a:tc>
                  <a:txBody>
                    <a:bodyPr/>
                    <a:lstStyle/>
                    <a:p>
                      <a:r>
                        <a:rPr lang="ru-RU" sz="1200" i="1" dirty="0">
                          <a:latin typeface="Arial"/>
                        </a:rPr>
                        <a:t>А. С. Пушкин, "19 октября"</a:t>
                      </a:r>
                      <a:r>
                        <a:rPr lang="ru-RU" sz="1200" dirty="0">
                          <a:latin typeface="Arial"/>
                        </a:rPr>
                        <a:t>Для Пушкина чувство дружбы — это огромная ценность, которой равновелики лишь любовь, творчество и внутренняя свобода. Тема дружбы проходит через все творчество поэта, от лицейского периода и до конца </a:t>
                      </a:r>
                      <a:r>
                        <a:rPr lang="ru-RU" sz="1200" dirty="0" err="1">
                          <a:latin typeface="Arial"/>
                        </a:rPr>
                        <a:t>жизни.Будучи</a:t>
                      </a:r>
                      <a:r>
                        <a:rPr lang="ru-RU" sz="1200" dirty="0">
                          <a:latin typeface="Arial"/>
                        </a:rPr>
                        <a:t> лицеистом, Пушкин пишет о дружбе в свете "легкой поэзии" французского поэта Парни. Дружеская лицейская лирика поэта во многом подражательна и противопоставлена классицизму. В стихотворении "К студентам" поэтизируется веселая пирушка, воспевается вино и радость дружеского беззаботного общения: Друзья, досужий час настал, Все тихо, все в покое. Скорее скатерть и бокал, Сюда вино </a:t>
                      </a:r>
                      <a:r>
                        <a:rPr lang="ru-RU" sz="1200" dirty="0" err="1">
                          <a:latin typeface="Arial"/>
                        </a:rPr>
                        <a:t>златое!В</a:t>
                      </a:r>
                      <a:r>
                        <a:rPr lang="ru-RU" sz="1200" dirty="0">
                          <a:latin typeface="Arial"/>
                        </a:rPr>
                        <a:t> дружеской лирике также воспеваются и сентименталистские ценности, среди которых важное место занимает дружба "с Кифарой, с портиком, и с книгой, и с бокалом" ("К Каверину", 1817). В этом послании Пушкин призывает всех своих друзей оставить волнения и заботы света и присоединиться к интимному кругу друзей, объединенных призывом: Блажен, кто веселится В покое, без </a:t>
                      </a:r>
                      <a:r>
                        <a:rPr lang="ru-RU" sz="1200" dirty="0" err="1">
                          <a:latin typeface="Arial"/>
                        </a:rPr>
                        <a:t>забот...Покой</a:t>
                      </a:r>
                      <a:r>
                        <a:rPr lang="ru-RU" sz="1200" dirty="0">
                          <a:latin typeface="Arial"/>
                        </a:rPr>
                        <a:t>, беззаботное веселье, шумный пир друзей — вот что составляют, по мнению поэта, человеческое счастье. Пушкин ставит это выше общественных и государственных дел: И станут самые цари Завидовать студентам</a:t>
                      </a:r>
                      <a:r>
                        <a:rPr lang="ru-RU" sz="1200" dirty="0" smtClean="0">
                          <a:latin typeface="Arial"/>
                        </a:rPr>
                        <a:t>.</a:t>
                      </a:r>
                    </a:p>
                    <a:p>
                      <a:endParaRPr lang="ru-RU" sz="1200" dirty="0">
                        <a:latin typeface="Arial"/>
                      </a:endParaRPr>
                    </a:p>
                  </a:txBody>
                  <a:tcPr marL="42653" marR="42653" marT="42653" marB="42653" anchor="ctr">
                    <a:lnL>
                      <a:noFill/>
                    </a:lnL>
                    <a:lnR>
                      <a:noFill/>
                    </a:lnR>
                    <a:lnT>
                      <a:noFill/>
                    </a:lnT>
                    <a:lnB>
                      <a:noFill/>
                    </a:lnB>
                  </a:tcPr>
                </a:tc>
              </a:tr>
            </a:tbl>
          </a:graphicData>
        </a:graphic>
      </p:graphicFrame>
      <p:sp>
        <p:nvSpPr>
          <p:cNvPr id="16385" name="Rectangle 1"/>
          <p:cNvSpPr>
            <a:spLocks noChangeArrowheads="1"/>
          </p:cNvSpPr>
          <p:nvPr/>
        </p:nvSpPr>
        <p:spPr bwMode="auto">
          <a:xfrm>
            <a:off x="0" y="0"/>
            <a:ext cx="4144083" cy="98488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1430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effectLst/>
                <a:latin typeface="Tahoma" pitchFamily="34" charset="0"/>
                <a:cs typeface="Tahoma" pitchFamily="34" charset="0"/>
              </a:rPr>
              <a:t>Глава 1.</a:t>
            </a:r>
          </a:p>
          <a:p>
            <a:pPr marL="0" marR="0" lvl="0" indent="11430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effectLst/>
                <a:latin typeface="Tahoma" pitchFamily="34" charset="0"/>
                <a:cs typeface="Tahoma" pitchFamily="34" charset="0"/>
              </a:rPr>
              <a:t>Тема дружбы в лирике Пушкина</a:t>
            </a:r>
          </a:p>
          <a:p>
            <a:pPr marL="0" marR="0" lvl="0" indent="11430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143932" cy="4339650"/>
          </a:xfrm>
          <a:prstGeom prst="rect">
            <a:avLst/>
          </a:prstGeom>
        </p:spPr>
        <p:txBody>
          <a:bodyPr wrap="square">
            <a:spAutoFit/>
          </a:bodyPr>
          <a:lstStyle/>
          <a:p>
            <a:r>
              <a:rPr lang="ru-RU" sz="1200" dirty="0" smtClean="0"/>
              <a:t>В сердечности и искренности друзей Пушкин видит самое ценное: "Он друг без этикета. Не требует привета Лукавой суеты". Это чувство сердечной привязанности к своим друзьям Пушкин пронесет через всю жизнь. Чувство это присутствует даже в гражданской лирике петербургского периода. Поэты-декабристы видели в дружбе союз людей, скрепленный одной идеей, целью. Но в лирике Пушкина высокая цель не исключает наслаждение дружеским общением, даже наоборот, дружба становится опорой и поддержкой в гражданском служении долгу и отечеству.</a:t>
            </a:r>
          </a:p>
          <a:p>
            <a:r>
              <a:rPr lang="ru-RU" sz="1200" dirty="0" smtClean="0"/>
              <a:t>Соединение интимного чувства дружбы с высокими гражданскими чувствами отражено в стихотворении "К Чаадаеву". Поэт призывает адресата к высокой цели не только как политического единомышленника, а именно как друга. Это подчеркнуто обращениями типа: "мой друг", "товарищ, верь".</a:t>
            </a:r>
          </a:p>
          <a:p>
            <a:r>
              <a:rPr lang="ru-RU" sz="1200" dirty="0" smtClean="0"/>
              <a:t>Юный Пушкин начинает разрабатывать в своих стихах тему свободы, и дружба становится как бы "третьим компонентом" в ряду "любовь и тайная свобода". В стихотворении "Послание к кн. Горчакову" средоточием этой свободы опять становится "младых повес счастливая семья..., где ум кипит, где в мыслях волен я". Дружеское общение становится как бы почвой этой свободы.</a:t>
            </a:r>
          </a:p>
          <a:p>
            <a:r>
              <a:rPr lang="ru-RU" sz="1200" dirty="0" smtClean="0"/>
              <a:t>Но дружеские пиры происходят все реже и реже. Наступает разочарование и в гражданских идеалах. Во время южной ссылки Пушкин оказывается целиком охвачен романтическими настроениями. Дружеская лирика в этот период творчества поэта очень своеобразна. Романтик никогда не ищет счастья в друзьях, он порывает со своим прошлым. Малочисленную дружескую лирику этого периода отчетливо характеризует стихотворение "Дружба". Мотив этого стихотворения затем подхватит Лермонтов, что станет основным настроением его лирики.</a:t>
            </a:r>
          </a:p>
          <a:p>
            <a:r>
              <a:rPr lang="ru-RU" sz="1200" dirty="0" smtClean="0"/>
              <a:t>Теперь друзьями Пушкина становятся море и горы, но с ними поэт не может быть на равных, хотя и говорит о шуме моря, прощаясь с ним, что шум этот как "друга ропот заунывный, как зов его в прощальный час". Уже само по себе стихотворение "К морю" является прощальным.</a:t>
            </a:r>
          </a:p>
          <a:p>
            <a:r>
              <a:rPr lang="ru-RU" sz="1200" dirty="0" smtClean="0"/>
              <a:t>Южные романтические настроения поэта сменяются внутренним самосозерцанием. Душевная буря сменяется гармонией и покоем. Но наследие романтического периода — свобода — не оставляет поэта. В лирике этого периода звучит тема внутренней свободы. </a:t>
            </a:r>
            <a:endParaRPr lang="ru-RU"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14290"/>
            <a:ext cx="8072494" cy="6186309"/>
          </a:xfrm>
          <a:prstGeom prst="rect">
            <a:avLst/>
          </a:prstGeom>
        </p:spPr>
        <p:txBody>
          <a:bodyPr wrap="square">
            <a:spAutoFit/>
          </a:bodyPr>
          <a:lstStyle/>
          <a:p>
            <a:r>
              <a:rPr lang="ru-RU" sz="1200" dirty="0" smtClean="0"/>
              <a:t>Дружеские чувства не зависят от политики, — в них мы более свободны, чем в гражданских.</a:t>
            </a:r>
          </a:p>
          <a:p>
            <a:r>
              <a:rPr lang="ru-RU" sz="1200" dirty="0" smtClean="0"/>
              <a:t>В стихотворении "19 октября 1827", написанном к годовщине открытия лицея, Пушкин говорит о том, что он по-прежнему помнит о всех своих друзьях, где бы они ни были. Для него они все равны: и те, кто на "царской службе", и те, кто в "мрачных пропастях земли". "Я гимны прежние пою", — говорит поэт в стихотворении "</a:t>
            </a:r>
            <a:r>
              <a:rPr lang="ru-RU" sz="1200" dirty="0" err="1" smtClean="0"/>
              <a:t>Арион</a:t>
            </a:r>
            <a:r>
              <a:rPr lang="ru-RU" sz="1200" dirty="0" smtClean="0"/>
              <a:t>". Пушкин остается по-прежнему верен своим друзьям-декабристам. Он поддерживает их в трудный для них час своим знаменитым посланием в Сибирь "Во глубине сибирских руд...". В этом стихотворении нет ни строчки о политическом перевороте, оно целиком наполнено дружеским участием. Под мечом, упоминающимся в конце стихотворения ("И братья меч вам отдадут"), подразумевается, как мне кажется, не новое восстание, а символ дворянской чести.</a:t>
            </a:r>
          </a:p>
          <a:p>
            <a:r>
              <a:rPr lang="ru-RU" sz="1200" dirty="0" smtClean="0"/>
              <a:t>Пушкин не разделяет политических взглядов декабристов, но душою он всегда остается с ними. Поэтому в своем посвящении юбилею Лицея в 1825 году он пишет: </a:t>
            </a:r>
            <a:br>
              <a:rPr lang="ru-RU" sz="1200" dirty="0" smtClean="0"/>
            </a:br>
            <a:r>
              <a:rPr lang="ru-RU" sz="1200" dirty="0" smtClean="0"/>
              <a:t/>
            </a:r>
            <a:br>
              <a:rPr lang="ru-RU" sz="1200" dirty="0" smtClean="0"/>
            </a:br>
            <a:r>
              <a:rPr lang="ru-RU" sz="1200" dirty="0" smtClean="0"/>
              <a:t>Друзья мои, прекрасен наш союз! </a:t>
            </a:r>
            <a:br>
              <a:rPr lang="ru-RU" sz="1200" dirty="0" smtClean="0"/>
            </a:br>
            <a:r>
              <a:rPr lang="ru-RU" sz="1200" dirty="0" smtClean="0"/>
              <a:t>Он как душа, неразделим и вечен.</a:t>
            </a:r>
          </a:p>
          <a:p>
            <a:r>
              <a:rPr lang="ru-RU" sz="1200" dirty="0" smtClean="0"/>
              <a:t>Но в этом стихотворении, открывающем цикл стихотворений, посвященных лицейским годовщинам, уже четко просматривается тема одиночества. Поэту больно от того, что с ним нет его друзей: </a:t>
            </a:r>
            <a:br>
              <a:rPr lang="ru-RU" sz="1200" dirty="0" smtClean="0"/>
            </a:br>
            <a:r>
              <a:rPr lang="ru-RU" sz="1200" dirty="0" smtClean="0"/>
              <a:t/>
            </a:r>
            <a:br>
              <a:rPr lang="ru-RU" sz="1200" dirty="0" smtClean="0"/>
            </a:br>
            <a:r>
              <a:rPr lang="ru-RU" sz="1200" dirty="0" smtClean="0"/>
              <a:t>Печален я: со мною друга нет, </a:t>
            </a:r>
            <a:br>
              <a:rPr lang="ru-RU" sz="1200" dirty="0" smtClean="0"/>
            </a:br>
            <a:r>
              <a:rPr lang="ru-RU" sz="1200" dirty="0" smtClean="0"/>
              <a:t>С кем долгую запил бы я разлуку.</a:t>
            </a:r>
          </a:p>
          <a:p>
            <a:r>
              <a:rPr lang="ru-RU" sz="1200" dirty="0" smtClean="0"/>
              <a:t>Со временем эти настроения все больше и больше завладевают поэтом, и каждое последующее стихотворение, посвященное лицейской годовщине, все более мрачно окрашено. Стихотворение 1836 года, посвященное празднованию последней в жизни Пушкина лицейской годовщины, отличается настроением "не мальчика, но мужа": </a:t>
            </a:r>
            <a:br>
              <a:rPr lang="ru-RU" sz="1200" dirty="0" smtClean="0"/>
            </a:br>
            <a:r>
              <a:rPr lang="ru-RU" sz="1200" dirty="0" smtClean="0"/>
              <a:t/>
            </a:r>
            <a:br>
              <a:rPr lang="ru-RU" sz="1200" dirty="0" smtClean="0"/>
            </a:br>
            <a:r>
              <a:rPr lang="ru-RU" sz="1200" dirty="0" smtClean="0"/>
              <a:t>Теперь не то: разгульный праздник наш </a:t>
            </a:r>
            <a:br>
              <a:rPr lang="ru-RU" sz="1200" dirty="0" smtClean="0"/>
            </a:br>
            <a:r>
              <a:rPr lang="ru-RU" sz="1200" dirty="0" smtClean="0"/>
              <a:t>С приходом лет, как мы, перебесился, </a:t>
            </a:r>
            <a:br>
              <a:rPr lang="ru-RU" sz="1200" dirty="0" smtClean="0"/>
            </a:br>
            <a:r>
              <a:rPr lang="ru-RU" sz="1200" dirty="0" smtClean="0"/>
              <a:t>Он присмирел, утих, остепенился, </a:t>
            </a:r>
            <a:br>
              <a:rPr lang="ru-RU" sz="1200" dirty="0" smtClean="0"/>
            </a:br>
            <a:r>
              <a:rPr lang="ru-RU" sz="1200" dirty="0" smtClean="0"/>
              <a:t>Стал глуше звон его заздравных чаш...</a:t>
            </a:r>
          </a:p>
          <a:p>
            <a:r>
              <a:rPr lang="ru-RU" sz="1200" dirty="0" smtClean="0"/>
              <a:t>В начале творчества тема дружбы была связана с весельем и свободой, позже она все больше связывается с грустью потерь... Пораженный смертью </a:t>
            </a:r>
            <a:r>
              <a:rPr lang="ru-RU" sz="1200" dirty="0" err="1" smtClean="0"/>
              <a:t>Дельвига</a:t>
            </a:r>
            <a:r>
              <a:rPr lang="ru-RU" sz="1200" dirty="0" smtClean="0"/>
              <a:t>, Пушкин пишет: "И мнится, очередь за мной". Стихотворение "Чем чаще празднует лицей..." тоже наполнено грустью. Итак, в конце жизни, пережив "бурь порыв мятежный", поэт возвращается к лицейской теме, но насколько иначе она звучит! Лицей становится в сознании Пушкина идеальным царством дружбы, а лицейские друзья — идеальной аудиторией его поэзии, хранителями культа дружбы, как отмечают биографы поэта.</a:t>
            </a:r>
          </a:p>
          <a:p>
            <a:r>
              <a:rPr lang="ru-RU" sz="1200" dirty="0" smtClean="0"/>
              <a:t>Тему дружбы Александр Сергеевич Пушкин пронес почти через все свои стихотворения от юности до последнего периода жизни и творчества.</a:t>
            </a:r>
            <a:endParaRPr lang="ru-RU"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rot="10800000" flipV="1">
            <a:off x="214282" y="9972"/>
            <a:ext cx="8929718" cy="70788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Глава3.</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Тема поэта и поэзии в лирике Александра Сергеевича Пушкина</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000" b="0" i="0" u="none" strike="noStrike" cap="none" normalizeH="0" baseline="0" dirty="0" smtClean="0">
              <a:ln>
                <a:noFill/>
              </a:ln>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Творчество А.С. Пушкина – это тот фундамент, на котором стоит здание всей русской литературы 19 и 20 веков. Пушкин не только новатор в области стиля и создатель русского языка, но и идейный вдохновитель большинства писателей следовавших за ним. Гуманистический пафос его творчества, идеалы добра и справедливости явились тем источником, из которого, по словам Достоевского, сказанным спустя пятьдесят лет после смерти поэта, черпала вдохновение вся русская литература и в котором уже обозначены практически все темы и идеи ее последующего развития.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В творчестве поэта особо выделяют тему «поэта и поэзии». К этой теме относят стихотворения, в которых излагаются взгляды автора на природу поэтического дара, на предназначение поэта в этом мире, его высокую миссию.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Тема поэта и поэзии у Пушкина многомерна и включает в себя несколько компонентов. Первое, чем характеризуются взгляды поэта, это гражданская поэзия, продолжение традиции Радищева и Рылеева, выступление против крепостничества. Поэт, по Пушкину обязан выступать против рабства во всех его формах. Наиболее ярко эти идеи отражены в оде «Вольность» и стихотворении «К Н.Я. Плюсковой». В них поэт «воспевает свободу миру», стремиться «на тронах поразить порок». Он горд тем, что не хвалил «земных богов», что сильным мира сего «кадилом лести не кадил», что он «пел на троне добродетель» и что его «неподкупный голос» «был эхо русского народа». Свобода для Пушкина – одно из главнейших условий творчества поэта. Однако это не свобода романтической личности от норм и законов общества, не безграничная свобода, состоящая в противопоставлении себя миру. Свобода состоит в осознанном следовании своему призванию. </a:t>
            </a:r>
            <a:r>
              <a:rPr lang="ru-RU" sz="1200" dirty="0" smtClean="0"/>
              <a:t>    Характерным в этом отношении является стихотворение «Поэт», в котором Пушкин сравнивает два различных состояния поэта: первое – до того, как его посетит вдохновение, и второе – после. В первой части перед нами предстает облик вполне обычного человека, «малодушно» погруженного в «заботы суетного света». Его «лира» молчит, душа «вкушает хладный сон». Пушкин ставит своего героя даже ниже других «детей ничтожных мира». Однако во второй части перед нами предстает совершенно иная картина. Пробудившееся вдохновение совершенно изменяет облик поэта. Его душа, подобно орлу, пробуждается, его уже не удовлетворяют «забавы мира», его уже не интересует «людская молва», он становиться «дик и суров», удаляется от мира, «звуков и смятенья </a:t>
            </a:r>
            <a:r>
              <a:rPr lang="ru-RU" sz="1200" dirty="0" err="1" smtClean="0"/>
              <a:t>полн</a:t>
            </a:r>
            <a:r>
              <a:rPr lang="ru-RU" sz="1200" dirty="0" smtClean="0"/>
              <a:t>», чтобы дать выход своему вдохновению и сотворить Поэзию. Однако несмотря на подобного рода описание, Пушкин, в отличие от романтиков, не рассматривает поэтический дар как заслугу личности, как проявление исключительности отдельного человека. Индивидуализм чужд его философии. По Пушкину, поэтический талант – лишь Божественный дар, а поэт – проводник «божественного глагола» в нашем мире. В этом смысле поэт – служитель Бога, и для него в момент принесения «священной жертвы» звучит только «глас свыше». Для него перестает существовать остальной мир, «народные кумиры» не властны над ним. Но это не печать «</a:t>
            </a:r>
            <a:r>
              <a:rPr lang="ru-RU" sz="1200" dirty="0" err="1" smtClean="0"/>
              <a:t>богоизбранности</a:t>
            </a:r>
            <a:r>
              <a:rPr lang="ru-RU" sz="1200" dirty="0" smtClean="0"/>
              <a:t>» или некой исключительности. Поэт лишь человек, обладающий более чутким слухом, чем остальные люди. </a:t>
            </a:r>
            <a:br>
              <a:rPr lang="ru-RU" sz="1200" dirty="0" smtClean="0"/>
            </a:br>
            <a:r>
              <a:rPr lang="ru-RU" sz="1200" dirty="0" smtClean="0"/>
              <a:t>    Подтверждением сказанного и одновременно его развитием может служить другое стихотворения Пушкина – «Пророк». </a:t>
            </a:r>
            <a:br>
              <a:rPr lang="ru-RU" sz="1200" dirty="0" smtClean="0"/>
            </a:br>
            <a:endParaRPr kumimoji="0" lang="ru-RU" sz="12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28596" y="142852"/>
            <a:ext cx="8715404"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Стихотворение также состоит из нескольких частей. В первой части описывается состояние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пророка</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до того, как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Бога глас к нему воззвал</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Он,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томимый духовной жаждой</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в пустыне мрачной влачился</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Во второй части описывается его встреча с посланником Бога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шестикрылым серафимом</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который производит с ним определенные действия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выражается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грешный язык, и празднословный, и лукавый</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и вставляет на его место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жало </a:t>
            </a:r>
            <a:r>
              <a:rPr kumimoji="0" lang="ru-RU" sz="1200" b="0" i="0" u="none" strike="noStrike" cap="none" normalizeH="0" baseline="0" dirty="0" err="1" smtClean="0">
                <a:ln>
                  <a:noFill/>
                </a:ln>
                <a:effectLst/>
                <a:latin typeface="Arial" pitchFamily="34" charset="0"/>
                <a:ea typeface="Times New Roman" pitchFamily="18" charset="0"/>
                <a:cs typeface="Arial" pitchFamily="34" charset="0"/>
              </a:rPr>
              <a:t>мудрыя</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змеи</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Посланец Бога наделяет поэта способностью слышать и чувствовать то, что раньше было для него недоступно. Его восприятие мира меняется, поэт становиться открыт миру, чувствует с ним неразрывную, ограниченную связь. Вместо сердца ему в грудь помещают горящий уголь, так как только с горячим, неравнодушным сердцем должен и может говорить людям слово истины. В третье части поэт слышит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Бога глас</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который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взывает</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к нему, побуждая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видеть</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и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внимать</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и,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обходя моря и земли, глаголом жечь сердца людей</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Облик поэта и его внутренняя суть совершенно меняются. Его душа пробуждается, он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исполняется волей</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Божьей. Поэт, таким образом, не принадлежит себе, он лишь проводник, через который Бог дарит людям красоту и гармонию.</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Итак, тема поэта и поэзии одна из центральных тем в творчестве Пушкина. Его понимание предназначения поэта и сущности поэтического дара глубоко </a:t>
            </a:r>
            <a:r>
              <a:rPr kumimoji="0" lang="ru-RU" sz="1200" b="0" i="0" u="none" strike="noStrike" cap="none" normalizeH="0" baseline="0" dirty="0" err="1" smtClean="0">
                <a:ln>
                  <a:noFill/>
                </a:ln>
                <a:effectLst/>
                <a:latin typeface="Arial" pitchFamily="34" charset="0"/>
                <a:ea typeface="Times New Roman" pitchFamily="18" charset="0"/>
                <a:cs typeface="Arial" pitchFamily="34" charset="0"/>
              </a:rPr>
              <a:t>гуманистично</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и связано с понятием свободы.</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Поэт, по Пушкину, - это человек, наделенный более чутким слухом, чем другие, который среди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шума суетного мира</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может услышать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глас Божий</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и поведать о нем остальному миру.</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Характерно в этом отношении также стихотворение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Поэт и толпа</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где Пушкин показывает своего антипода </a:t>
            </a:r>
            <a:r>
              <a:rPr kumimoji="0" lang="ru-RU" sz="1200" b="0" i="0" u="none" strike="noStrike" cap="none" normalizeH="0" baseline="0" dirty="0" smtClean="0">
                <a:ln>
                  <a:noFill/>
                </a:ln>
                <a:effectLst/>
                <a:latin typeface="Calibri"/>
                <a:ea typeface="Times New Roman" pitchFamily="18" charset="0"/>
                <a:cs typeface="Arial" pitchFamily="34" charset="0"/>
              </a:rPr>
              <a:t>–</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поэт, не делающий снизойти до народа, понять его настроение.</a:t>
            </a: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200" b="0" i="0" u="none" strike="noStrike" cap="none" normalizeH="0" baseline="0" dirty="0" smtClean="0">
                <a:ln>
                  <a:noFill/>
                </a:ln>
                <a:effectLst/>
                <a:latin typeface="Arial" pitchFamily="34" charset="0"/>
                <a:ea typeface="Times New Roman" pitchFamily="18" charset="0"/>
                <a:cs typeface="Arial" pitchFamily="34" charset="0"/>
              </a:rPr>
            </a:br>
            <a:r>
              <a:rPr kumimoji="0" lang="ru-RU" sz="1200" b="0" i="0" u="none" strike="noStrike" cap="none" normalizeH="0" baseline="0" dirty="0" smtClean="0">
                <a:ln>
                  <a:noFill/>
                </a:ln>
                <a:effectLst/>
                <a:latin typeface="Calibri"/>
                <a:ea typeface="Times New Roman" pitchFamily="18" charset="0"/>
                <a:cs typeface="Arial" pitchFamily="34" charset="0"/>
              </a:rPr>
              <a:t>    </a:t>
            </a:r>
            <a:r>
              <a:rPr kumimoji="0" lang="ru-RU" sz="1200" b="0" i="0" u="none" strike="noStrike" cap="none" normalizeH="0" baseline="0" dirty="0" smtClean="0">
                <a:ln>
                  <a:noFill/>
                </a:ln>
                <a:effectLst/>
                <a:latin typeface="Arial" pitchFamily="34" charset="0"/>
                <a:ea typeface="Times New Roman" pitchFamily="18" charset="0"/>
                <a:cs typeface="Arial" pitchFamily="34" charset="0"/>
              </a:rPr>
              <a:t>Романтической поэтике, философии индивидуализма, трагическому видению предназначения поэта и фатальному одиночеству романтического героя Пушкин противопоставил высокий гуманизм, основанный на принятии законов бытия, идеи Божественности и благословенности жизни во всех ее проявлениях, а также возвысил поэзию до великого дела служения людям.</a:t>
            </a:r>
            <a:endParaRPr kumimoji="0" lang="ru-RU" sz="1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t>
            </a: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Глава</a:t>
            </a:r>
            <a:r>
              <a:rPr kumimoji="0" lang="ru-RU" sz="1600" b="0" i="0" u="none" strike="noStrike" cap="none" normalizeH="0" dirty="0" smtClean="0">
                <a:ln>
                  <a:noFill/>
                </a:ln>
                <a:effectLst/>
                <a:latin typeface="Arial" pitchFamily="34" charset="0"/>
                <a:ea typeface="Times New Roman" pitchFamily="18" charset="0"/>
                <a:cs typeface="Arial" pitchFamily="34" charset="0"/>
              </a:rPr>
              <a:t> 2.</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effectLst/>
                <a:latin typeface="Arial" pitchFamily="34" charset="0"/>
                <a:ea typeface="Times New Roman" pitchFamily="18" charset="0"/>
                <a:cs typeface="Arial" pitchFamily="34" charset="0"/>
              </a:rPr>
              <a:t>Вольность и свобода в лирике А. С. Пушкина</a:t>
            </a:r>
            <a:endParaRPr kumimoji="0" lang="ru-RU" sz="10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Мировоззрение великого русского поэта А. С. Пушкина сформировалось под влиянием событий, которые волновали русское общество начала XIX века. Будущий поэт стал свидетелем победы русского народа над Наполеоном в Отечественной войне 1812 года. А завязавшаяся еще в годы учебы в Царскосельском лицее крепкая дружба поэта с лучшими людьми эпохи, выступившими впоследствии против самодержавно-крепостнического строя, способствовала тому, что декабристское восстание Пушкин воспринял очень близко. И хотя поэт не был членом тайного общества, он всеми своими помыслами находился с теми, кто вышел на Сенатскую площадь 14 декабря 1825 года.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Воспевая свободу, вольность в юношеские годы, Пушкин верил в ближайшее их торжество. Поэт был убежден, что страной должен править просвещен- </a:t>
            </a:r>
            <a:r>
              <a:rPr kumimoji="0" lang="ru-RU" sz="1000" b="0" i="0" u="none" strike="noStrike" cap="none" normalizeH="0" baseline="0" dirty="0" err="1" smtClean="0">
                <a:ln>
                  <a:noFill/>
                </a:ln>
                <a:effectLst/>
                <a:latin typeface="Arial" pitchFamily="34" charset="0"/>
                <a:ea typeface="Times New Roman" pitchFamily="18" charset="0"/>
                <a:cs typeface="Arial" pitchFamily="34" charset="0"/>
              </a:rPr>
              <a:t>ный</a:t>
            </a: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монарх. В оде “Вольность”, написанной поэтом в 1817 году, Пушкин не призывает к свержению царской власти, но высказывает громкий протест против тирании и беззакония. Он обращается к владыкам:</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Тираны мира! трепещите!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А вы, мужайтесь и внемлите,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Восстаньте, падшие рабы!</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Главным условием счастливой жизни народа Пушкин называет “с вольностью святой законов мощных сочетанье”. Ни тюрьмы, ни алтари не оградят тирана от мести народа, убежден поэт. В подтверждение своей мысли он упоминает в оде такие исторические уроки, как казнь французского короля Людовика XVI, который расплачивается за преступления династии Бурбонов, смерть от рук придворных жестокого римского императора Калигулы и другие. Поэт призывает сильных мира сего:</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Склонитесь первые главой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Под сень надежную закона,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И станут вечной стражей трапа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Народов вольность и покой.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effectLst/>
                <a:latin typeface="Arial" pitchFamily="34" charset="0"/>
                <a:ea typeface="Times New Roman" pitchFamily="18" charset="0"/>
                <a:cs typeface="Arial" pitchFamily="34" charset="0"/>
              </a:rPr>
            </a:br>
            <a: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t/>
            </a:r>
            <a:br>
              <a:rPr kumimoji="0" lang="ru-RU" sz="1000" b="0" i="0" u="none" strike="noStrike" cap="none" normalizeH="0" baseline="0" dirty="0" smtClean="0">
                <a:ln>
                  <a:noFill/>
                </a:ln>
                <a:solidFill>
                  <a:srgbClr val="464E62"/>
                </a:solidFill>
                <a:effectLst/>
                <a:latin typeface="Arial" pitchFamily="34" charset="0"/>
                <a:ea typeface="Times New Roman" pitchFamily="18"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214282" y="3929066"/>
            <a:ext cx="8786874" cy="2923877"/>
          </a:xfrm>
          <a:prstGeom prst="rect">
            <a:avLst/>
          </a:prstGeom>
        </p:spPr>
        <p:txBody>
          <a:bodyPr wrap="square">
            <a:spAutoFit/>
          </a:bodyPr>
          <a:lstStyle/>
          <a:p>
            <a:r>
              <a:rPr lang="ru-RU" sz="1200" dirty="0" smtClean="0"/>
              <a:t>Но царское правительство России не собиралось даровать народу свободу. Можно сказать, что обращение Пушкина осталось без ответа — ничто не указывало на то, что власти готовы к коренному переустройству России. Поэтому неудивительно, что в стихотворении “К Чаадаеву”, написанном спустя год после оды, Пушкин начинает сомневаться в мирном обретении свободы. </a:t>
            </a:r>
            <a:br>
              <a:rPr lang="ru-RU" sz="1200" dirty="0" smtClean="0"/>
            </a:br>
            <a:r>
              <a:rPr lang="ru-RU" sz="1200" dirty="0" smtClean="0"/>
              <a:t>    Он уже не обращается с призывом к монарху. Теперь поэт связывает свои надежды со свободолюбиво настроенной молодежью России, которую он призывает “отчизне посвятить души прекрасные порывы”. Поэт искренне верит в то, что образованность, ум, стремление к свободе и горячая любовь к родине, то есть те лучшие качества, которыми обладает прогрессивная часть дворянской молодежи, способны принести России лучшее будущее. Этой оптимистической верой проникнуты заключительные строки стихотворения “К Чаадаеву”:</a:t>
            </a:r>
            <a:br>
              <a:rPr lang="ru-RU" sz="1200" dirty="0" smtClean="0"/>
            </a:br>
            <a:r>
              <a:rPr lang="ru-RU" sz="1200" dirty="0" smtClean="0"/>
              <a:t>    Товарищ, верь: взойдет она, </a:t>
            </a:r>
            <a:br>
              <a:rPr lang="ru-RU" sz="1200" dirty="0" smtClean="0"/>
            </a:br>
            <a:r>
              <a:rPr lang="ru-RU" sz="1200" dirty="0" smtClean="0"/>
              <a:t>    Звезда пленительного счастья, </a:t>
            </a:r>
            <a:br>
              <a:rPr lang="ru-RU" sz="1200" dirty="0" smtClean="0"/>
            </a:br>
            <a:r>
              <a:rPr lang="ru-RU" sz="1200" dirty="0" smtClean="0"/>
              <a:t>    Россия </a:t>
            </a:r>
            <a:r>
              <a:rPr lang="ru-RU" sz="1200" dirty="0" err="1" smtClean="0"/>
              <a:t>вспрянет</a:t>
            </a:r>
            <a:r>
              <a:rPr lang="ru-RU" sz="1200" dirty="0" smtClean="0"/>
              <a:t> ото сна, </a:t>
            </a:r>
            <a:br>
              <a:rPr lang="ru-RU" sz="1200" dirty="0" smtClean="0"/>
            </a:br>
            <a:r>
              <a:rPr lang="ru-RU" sz="1200" dirty="0" smtClean="0"/>
              <a:t>     И на обломках самовластья </a:t>
            </a:r>
            <a:br>
              <a:rPr lang="ru-RU" sz="1200" dirty="0" smtClean="0"/>
            </a:br>
            <a:r>
              <a:rPr lang="ru-RU" sz="1200" dirty="0" smtClean="0"/>
              <a:t>     Напишут наши имена!</a:t>
            </a:r>
            <a:br>
              <a:rPr lang="ru-RU" sz="1200" dirty="0" smtClean="0"/>
            </a:br>
            <a:r>
              <a:rPr lang="ru-RU" sz="1400" dirty="0" smtClean="0"/>
              <a:t/>
            </a:r>
            <a:br>
              <a:rPr lang="ru-RU" sz="1400" dirty="0" smtClean="0"/>
            </a:br>
            <a:endParaRPr lang="ru-RU" sz="1400" dirty="0"/>
          </a:p>
        </p:txBody>
      </p:sp>
    </p:spTree>
  </p:cSld>
  <p:clrMapOvr>
    <a:masterClrMapping/>
  </p:clrMapOvr>
</p:sld>
</file>

<file path=ppt/theme/theme1.xml><?xml version="1.0" encoding="utf-8"?>
<a:theme xmlns:a="http://schemas.openxmlformats.org/drawingml/2006/main" name="Тема Office">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TotalTime>
  <Words>1419</Words>
  <PresentationFormat>Экран (4:3)</PresentationFormat>
  <Paragraphs>111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16</cp:revision>
  <dcterms:created xsi:type="dcterms:W3CDTF">2016-11-14T15:47:04Z</dcterms:created>
  <dcterms:modified xsi:type="dcterms:W3CDTF">2018-02-25T13:24:18Z</dcterms:modified>
</cp:coreProperties>
</file>