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7" r:id="rId3"/>
    <p:sldId id="268" r:id="rId4"/>
    <p:sldId id="257" r:id="rId5"/>
    <p:sldId id="258" r:id="rId6"/>
    <p:sldId id="283" r:id="rId7"/>
    <p:sldId id="259" r:id="rId8"/>
    <p:sldId id="260" r:id="rId9"/>
    <p:sldId id="261" r:id="rId10"/>
    <p:sldId id="278" r:id="rId11"/>
    <p:sldId id="262" r:id="rId12"/>
    <p:sldId id="263" r:id="rId13"/>
    <p:sldId id="265" r:id="rId14"/>
    <p:sldId id="264" r:id="rId15"/>
    <p:sldId id="266" r:id="rId16"/>
    <p:sldId id="273" r:id="rId17"/>
    <p:sldId id="285" r:id="rId18"/>
    <p:sldId id="288" r:id="rId19"/>
    <p:sldId id="270" r:id="rId20"/>
    <p:sldId id="272" r:id="rId21"/>
    <p:sldId id="271" r:id="rId22"/>
    <p:sldId id="28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0%D1%81%D0%BF%D0%B8%D0%B9%D1%81%D0%BA" TargetMode="External"/><Relationship Id="rId13" Type="http://schemas.openxmlformats.org/officeDocument/2006/relationships/hyperlink" Target="https://commons.wikimedia.org/wiki/File:Coat_of_Arms_of_Makhachkala.png?uselang=ru" TargetMode="External"/><Relationship Id="rId18" Type="http://schemas.openxmlformats.org/officeDocument/2006/relationships/hyperlink" Target="https://ru.wikipedia.org/wiki/%D0%A4%D0%B0%D0%B9%D0%BB:Coat_of_Arms_of_Kiziljurt.png" TargetMode="External"/><Relationship Id="rId3" Type="http://schemas.openxmlformats.org/officeDocument/2006/relationships/hyperlink" Target="https://ru.wikipedia.org/wiki/%D0%93%D0%BE%D1%80%D0%BE%D0%B4%D0%B0_%D0%94%D0%B0%D0%B3%D0%B5%D1%81%D1%82%D0%B0%D0%BD%D0%B0" TargetMode="External"/><Relationship Id="rId7" Type="http://schemas.openxmlformats.org/officeDocument/2006/relationships/hyperlink" Target="https://ru.wikipedia.org/wiki/%D0%98%D0%B7%D0%B1%D0%B5%D1%80%D0%B1%D0%B0%D1%88" TargetMode="External"/><Relationship Id="rId12" Type="http://schemas.openxmlformats.org/officeDocument/2006/relationships/hyperlink" Target="https://ru.wikipedia.org/wiki/%D0%AE%D0%B6%D0%BD%D0%BE-%D0%A1%D1%83%D1%85%D0%BE%D0%BA%D1%83%D0%BC%D1%81%D0%BA" TargetMode="External"/><Relationship Id="rId17" Type="http://schemas.openxmlformats.org/officeDocument/2006/relationships/hyperlink" Target="https://commons.wikimedia.org/wiki/File:Gerb_kaspiska.gif?uselang=ru" TargetMode="External"/><Relationship Id="rId2" Type="http://schemas.openxmlformats.org/officeDocument/2006/relationships/hyperlink" Target="https://ru.wikipedia.org/wiki/%D0%9C%D0%B0%D1%85%D0%B0%D1%87%D0%BA%D0%B0%D0%BB%D0%B0" TargetMode="External"/><Relationship Id="rId16" Type="http://schemas.openxmlformats.org/officeDocument/2006/relationships/hyperlink" Target="https://commons.wikimedia.org/wiki/File:Coat_of_Arms_of_Izberbash.png?uselang=ru" TargetMode="External"/><Relationship Id="rId20" Type="http://schemas.openxmlformats.org/officeDocument/2006/relationships/hyperlink" Target="https://commons.wikimedia.org/wiki/File:Coat_of_Arms_of_Jujno-Sukhokumsk.png?uselang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4%D0%B5%D1%80%D0%B1%D0%B5%D0%BD%D1%82" TargetMode="External"/><Relationship Id="rId11" Type="http://schemas.openxmlformats.org/officeDocument/2006/relationships/hyperlink" Target="https://ru.wikipedia.org/wiki/%D0%A5%D0%B0%D1%81%D0%B0%D0%B2%D1%8E%D1%80%D1%82" TargetMode="External"/><Relationship Id="rId5" Type="http://schemas.openxmlformats.org/officeDocument/2006/relationships/hyperlink" Target="https://ru.wikipedia.org/wiki/%D0%94%D0%B0%D0%B3%D0%B5%D1%81%D1%82%D0%B0%D0%BD%D1%81%D0%BA%D0%B8%D0%B5_%D0%9E%D0%B3%D0%BD%D0%B8" TargetMode="External"/><Relationship Id="rId15" Type="http://schemas.openxmlformats.org/officeDocument/2006/relationships/hyperlink" Target="https://commons.wikimedia.org/wiki/File:Coat_of_Arms_of_Derbent_(Dagestan)_(1843).png?uselang=ru" TargetMode="External"/><Relationship Id="rId10" Type="http://schemas.openxmlformats.org/officeDocument/2006/relationships/hyperlink" Target="https://ru.wikipedia.org/wiki/%D0%9A%D0%B8%D0%B7%D0%BB%D1%8F%D1%80" TargetMode="External"/><Relationship Id="rId19" Type="http://schemas.openxmlformats.org/officeDocument/2006/relationships/hyperlink" Target="https://commons.wikimedia.org/wiki/File:Coat_of_Arms_of_Kizlyar_(Dagestan)_(1842).png?uselang=ru" TargetMode="External"/><Relationship Id="rId4" Type="http://schemas.openxmlformats.org/officeDocument/2006/relationships/hyperlink" Target="https://ru.wikipedia.org/wiki/%D0%91%D1%83%D0%B9%D0%BD%D0%B0%D0%BA%D1%81%D0%BA" TargetMode="External"/><Relationship Id="rId9" Type="http://schemas.openxmlformats.org/officeDocument/2006/relationships/hyperlink" Target="https://ru.wikipedia.org/wiki/%D0%9A%D0%B8%D0%B7%D0%B8%D0%BB%D1%8E%D1%80%D1%82" TargetMode="External"/><Relationship Id="rId14" Type="http://schemas.openxmlformats.org/officeDocument/2006/relationships/hyperlink" Target="https://commons.wikimedia.org/wiki/File:Coat_of_Arms_Buynaksk.jpg?uselang=ru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D%D0%B4%D0%BE-%D1%86%D0%B5%D0%B7%D1%81%D0%BA%D0%B8%D0%B5_%D0%BD%D0%B0%D1%80%D0%BE%D0%B4%D1%8B" TargetMode="External"/><Relationship Id="rId13" Type="http://schemas.openxmlformats.org/officeDocument/2006/relationships/hyperlink" Target="https://ru.wikipedia.org/wiki/%D0%A2%D0%B0%D0%B1%D0%B0%D1%81%D0%B0%D1%80%D0%B0%D0%BD%D1%8B" TargetMode="External"/><Relationship Id="rId18" Type="http://schemas.openxmlformats.org/officeDocument/2006/relationships/hyperlink" Target="https://ru.wikipedia.org/wiki/%D0%90%D1%85%D0%B2%D0%B0%D1%85%D1%86%D1%8B" TargetMode="External"/><Relationship Id="rId26" Type="http://schemas.openxmlformats.org/officeDocument/2006/relationships/hyperlink" Target="https://ru.wikipedia.org/wiki/%D0%9A%D1%83%D0%BC%D1%8B%D0%BA%D0%B8" TargetMode="External"/><Relationship Id="rId3" Type="http://schemas.openxmlformats.org/officeDocument/2006/relationships/hyperlink" Target="https://ru.wikipedia.org/wiki/%D0%AF%D0%B7%D1%8B%D0%BA%D0%BE%D0%B2%D1%8B%D0%B5_%D1%81%D0%B5%D0%BC%D1%8C%D0%B8_%D0%B8_%D0%B3%D1%80%D1%83%D0%BF%D0%BF%D1%8B" TargetMode="External"/><Relationship Id="rId21" Type="http://schemas.openxmlformats.org/officeDocument/2006/relationships/hyperlink" Target="https://ru.wikipedia.org/wiki/%D0%A3%D0%B4%D0%B8%D0%BD%D1%8B" TargetMode="External"/><Relationship Id="rId34" Type="http://schemas.openxmlformats.org/officeDocument/2006/relationships/hyperlink" Target="https://ru.wikipedia.org/wiki/%D0%91%D0%B5%D0%BB%D0%BE%D1%80%D1%83%D1%81%D1%8B" TargetMode="External"/><Relationship Id="rId7" Type="http://schemas.openxmlformats.org/officeDocument/2006/relationships/hyperlink" Target="https://ru.wikipedia.org/wiki/%D0%90%D0%B2%D0%B0%D1%80%D1%86%D1%8B" TargetMode="External"/><Relationship Id="rId12" Type="http://schemas.openxmlformats.org/officeDocument/2006/relationships/hyperlink" Target="https://ru.wikipedia.org/wiki/%D0%9B%D0%B0%D0%BA%D1%86%D1%8B" TargetMode="External"/><Relationship Id="rId17" Type="http://schemas.openxmlformats.org/officeDocument/2006/relationships/hyperlink" Target="https://ru.wikipedia.org/wiki/%D0%A6%D0%B0%D1%85%D1%83%D1%80%D1%8B" TargetMode="External"/><Relationship Id="rId25" Type="http://schemas.openxmlformats.org/officeDocument/2006/relationships/hyperlink" Target="https://ru.wikipedia.org/wiki/%D0%90%D0%BB%D1%82%D0%B0%D0%B9%D1%81%D0%BA%D0%B8%D0%B5_%D1%8F%D0%B7%D1%8B%D0%BA%D0%B8" TargetMode="External"/><Relationship Id="rId33" Type="http://schemas.openxmlformats.org/officeDocument/2006/relationships/hyperlink" Target="https://ru.wikipedia.org/wiki/%D0%A3%D0%BA%D1%80%D0%B0%D0%B8%D0%BD%D1%86%D1%8B" TargetMode="External"/><Relationship Id="rId2" Type="http://schemas.openxmlformats.org/officeDocument/2006/relationships/hyperlink" Target="https://ru.wikipedia.org/wiki/%D0%94%D0%B0%D0%B3%D0%B5%D1%81%D1%82%D0%B0%D0%BD" TargetMode="External"/><Relationship Id="rId16" Type="http://schemas.openxmlformats.org/officeDocument/2006/relationships/hyperlink" Target="https://ru.wikipedia.org/wiki/%D0%A0%D1%83%D1%82%D1%83%D0%BB%D1%8C%D1%86%D1%8B" TargetMode="External"/><Relationship Id="rId20" Type="http://schemas.openxmlformats.org/officeDocument/2006/relationships/hyperlink" Target="https://ru.wikipedia.org/wiki/%D0%9A%D1%80%D1%8B%D0%B7%D1%8B" TargetMode="External"/><Relationship Id="rId29" Type="http://schemas.openxmlformats.org/officeDocument/2006/relationships/hyperlink" Target="https://ru.wikipedia.org/wiki/%D0%A1%D0%BB%D0%B0%D0%B2%D1%8F%D0%BD%D1%81%D0%BA%D0%B8%D0%B5_%D1%8F%D0%B7%D1%8B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0%D1%85%D1%81%D0%BA%D0%BE-%D0%B4%D0%B0%D0%B3%D0%B5%D1%81%D1%82%D0%B0%D0%BD%D1%81%D0%BA%D0%B8%D0%B5_%D1%8F%D0%B7%D1%8B%D0%BA%D0%B8" TargetMode="External"/><Relationship Id="rId11" Type="http://schemas.openxmlformats.org/officeDocument/2006/relationships/hyperlink" Target="https://ru.wikipedia.org/wiki/%D0%9B%D0%B5%D0%B7%D0%B3%D0%B8%D0%BD%D1%8B" TargetMode="External"/><Relationship Id="rId24" Type="http://schemas.openxmlformats.org/officeDocument/2006/relationships/hyperlink" Target="https://ru.wikipedia.org/wiki/%D0%A2%D1%8E%D1%80%D0%BA%D1%81%D0%BA%D0%B8%D0%B5_%D1%8F%D0%B7%D1%8B%D0%BA%D0%B8" TargetMode="External"/><Relationship Id="rId32" Type="http://schemas.openxmlformats.org/officeDocument/2006/relationships/hyperlink" Target="https://ru.wikipedia.org/wiki/%D0%A2%D0%B5%D1%80%D1%81%D0%BA%D0%B8%D0%B5_%D0%BA%D0%B0%D0%B7%D0%B0%D0%BA%D0%B8" TargetMode="External"/><Relationship Id="rId37" Type="http://schemas.openxmlformats.org/officeDocument/2006/relationships/hyperlink" Target="https://ru.wikipedia.org/wiki/%D0%93%D0%BE%D1%80%D1%81%D0%BA%D0%B8%D0%B5_%D0%B5%D0%B2%D1%80%D0%B5%D0%B8" TargetMode="External"/><Relationship Id="rId5" Type="http://schemas.openxmlformats.org/officeDocument/2006/relationships/hyperlink" Target="https://ru.wikipedia.org/wiki/%D0%94%D0%B0%D0%B3%D0%B5%D1%81%D1%82%D0%B0%D0%BD%D1%81%D0%BA%D0%B8%D0%B5_%D1%8F%D0%B7%D1%8B%D0%BA%D0%B8" TargetMode="External"/><Relationship Id="rId15" Type="http://schemas.openxmlformats.org/officeDocument/2006/relationships/hyperlink" Target="https://ru.wikipedia.org/wiki/%D0%90%D0%B3%D1%83%D0%BB%D1%8B" TargetMode="External"/><Relationship Id="rId23" Type="http://schemas.openxmlformats.org/officeDocument/2006/relationships/hyperlink" Target="https://ru.wikipedia.org/wiki/%D0%90%D0%B7%D0%B5%D1%80%D0%B1%D0%B0%D0%B9%D0%B4%D0%B6%D0%B0%D0%BD" TargetMode="External"/><Relationship Id="rId28" Type="http://schemas.openxmlformats.org/officeDocument/2006/relationships/hyperlink" Target="https://ru.wikipedia.org/wiki/%D0%9D%D0%BE%D0%B3%D0%B0%D0%B9%D1%86%D1%8B" TargetMode="External"/><Relationship Id="rId36" Type="http://schemas.openxmlformats.org/officeDocument/2006/relationships/hyperlink" Target="https://ru.wikipedia.org/wiki/%D0%A2%D0%B0%D1%82%D1%8B" TargetMode="External"/><Relationship Id="rId10" Type="http://schemas.openxmlformats.org/officeDocument/2006/relationships/hyperlink" Target="https://ru.wikipedia.org/wiki/%D0%94%D0%B0%D1%80%D0%B3%D0%B8%D0%BD%D1%86%D1%8B" TargetMode="External"/><Relationship Id="rId19" Type="http://schemas.openxmlformats.org/officeDocument/2006/relationships/hyperlink" Target="https://ru.wikipedia.org/wiki/%D0%91%D1%83%D0%B4%D1%83%D1%85%D0%B8" TargetMode="External"/><Relationship Id="rId31" Type="http://schemas.openxmlformats.org/officeDocument/2006/relationships/hyperlink" Target="https://ru.wikipedia.org/wiki/%D0%A0%D1%83%D1%81%D1%81%D0%BA%D0%B8%D0%B5" TargetMode="External"/><Relationship Id="rId4" Type="http://schemas.openxmlformats.org/officeDocument/2006/relationships/hyperlink" Target="https://ru.wikipedia.org/wiki/%D0%9D%D0%B0%D1%85%D1%81%D0%BA%D0%B8%D0%B5_%D1%8F%D0%B7%D1%8B%D0%BA%D0%B8" TargetMode="External"/><Relationship Id="rId9" Type="http://schemas.openxmlformats.org/officeDocument/2006/relationships/hyperlink" Target="https://ru.wikipedia.org/wiki/%D0%90%D1%80%D1%87%D0%B8%D0%BD%D1%86%D1%8B" TargetMode="External"/><Relationship Id="rId14" Type="http://schemas.openxmlformats.org/officeDocument/2006/relationships/hyperlink" Target="https://ru.wikipedia.org/wiki/%D0%A7%D0%B5%D1%87%D0%B5%D0%BD%D1%86%D1%8B" TargetMode="External"/><Relationship Id="rId22" Type="http://schemas.openxmlformats.org/officeDocument/2006/relationships/hyperlink" Target="https://ru.wikipedia.org/wiki/%D0%A5%D0%B8%D0%BD%D0%B0%D0%BB%D1%83%D0%B3%D1%86%D1%8B" TargetMode="External"/><Relationship Id="rId27" Type="http://schemas.openxmlformats.org/officeDocument/2006/relationships/hyperlink" Target="https://ru.wikipedia.org/wiki/%D0%90%D0%B7%D0%B5%D1%80%D0%B1%D0%B0%D0%B9%D0%B4%D0%B6%D0%B0%D0%BD%D1%86%D1%8B" TargetMode="External"/><Relationship Id="rId30" Type="http://schemas.openxmlformats.org/officeDocument/2006/relationships/hyperlink" Target="https://ru.wikipedia.org/wiki/%D0%98%D0%BD%D0%B4%D0%BE%D0%B5%D0%B2%D1%80%D0%BE%D0%BF%D0%B5%D0%B9%D1%81%D0%BA%D0%B8%D0%B5_%D1%8F%D0%B7%D1%8B%D0%BA%D0%B8" TargetMode="External"/><Relationship Id="rId35" Type="http://schemas.openxmlformats.org/officeDocument/2006/relationships/hyperlink" Target="https://ru.wikipedia.org/wiki/%D0%98%D1%80%D0%B0%D0%BD%D1%81%D0%BA%D0%B8%D0%B5_%D1%8F%D0%B7%D1%8B%D0%BA%D0%B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Муниципальное  </a:t>
            </a:r>
            <a:r>
              <a:rPr lang="ru-RU" sz="1800" dirty="0"/>
              <a:t>казенное образовательное учреждение</a:t>
            </a:r>
            <a:br>
              <a:rPr lang="ru-RU" sz="1800" dirty="0"/>
            </a:br>
            <a:r>
              <a:rPr lang="ru-RU" sz="1800" dirty="0"/>
              <a:t>«</a:t>
            </a:r>
            <a:r>
              <a:rPr lang="ru-RU" sz="1800" dirty="0" err="1"/>
              <a:t>Акушинская</a:t>
            </a:r>
            <a:r>
              <a:rPr lang="ru-RU" sz="1800" dirty="0"/>
              <a:t> средняя общеобразовательная школа №1 </a:t>
            </a:r>
            <a:r>
              <a:rPr lang="ru-RU" sz="1800" dirty="0" err="1"/>
              <a:t>им.С.М.Кирова</a:t>
            </a:r>
            <a:r>
              <a:rPr lang="ru-RU" sz="1800" dirty="0"/>
              <a:t>  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sz="6700" dirty="0" smtClean="0"/>
              <a:t>Классный час </a:t>
            </a:r>
          </a:p>
          <a:p>
            <a:pPr marL="0" indent="0" algn="ctr">
              <a:buNone/>
            </a:pPr>
            <a:r>
              <a:rPr lang="ru-RU" sz="6700" dirty="0" smtClean="0"/>
              <a:t>на тему</a:t>
            </a:r>
          </a:p>
          <a:p>
            <a:pPr marL="0" indent="0" algn="ctr">
              <a:buNone/>
            </a:pPr>
            <a:r>
              <a:rPr lang="ru-RU" sz="6700" dirty="0" smtClean="0"/>
              <a:t> </a:t>
            </a:r>
            <a:r>
              <a:rPr lang="ru-RU" sz="8400" b="1" dirty="0" smtClean="0"/>
              <a:t>«Образование Дагестана»</a:t>
            </a:r>
            <a:endParaRPr lang="ru-RU" sz="8400" b="1" dirty="0"/>
          </a:p>
          <a:p>
            <a:pPr marL="0" indent="0" algn="ctr">
              <a:buNone/>
            </a:pPr>
            <a:endParaRPr lang="ru-RU" sz="8400" b="1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r">
              <a:buNone/>
            </a:pPr>
            <a:r>
              <a:rPr lang="ru-RU" dirty="0"/>
              <a:t> </a:t>
            </a:r>
            <a:r>
              <a:rPr lang="ru-RU" b="1" dirty="0"/>
              <a:t> </a:t>
            </a:r>
            <a:r>
              <a:rPr lang="ru-RU" b="1" dirty="0" smtClean="0"/>
              <a:t>    </a:t>
            </a:r>
          </a:p>
          <a:p>
            <a:pPr marL="0" indent="0" algn="r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Подготовила </a:t>
            </a:r>
            <a:r>
              <a:rPr lang="ru-RU" b="1" dirty="0"/>
              <a:t>: </a:t>
            </a:r>
            <a:r>
              <a:rPr lang="ru-RU" b="1" dirty="0" err="1"/>
              <a:t>Гусенова</a:t>
            </a:r>
            <a:r>
              <a:rPr lang="ru-RU" b="1" dirty="0"/>
              <a:t> </a:t>
            </a:r>
            <a:r>
              <a:rPr lang="ru-RU" b="1"/>
              <a:t>Н.М</a:t>
            </a:r>
            <a:r>
              <a:rPr lang="ru-RU" b="1" smtClean="0"/>
              <a:t>.</a:t>
            </a:r>
            <a:endParaRPr lang="ru-RU" dirty="0"/>
          </a:p>
          <a:p>
            <a:pPr marL="0" indent="0" algn="r">
              <a:buNone/>
            </a:pPr>
            <a:r>
              <a:rPr lang="ru-RU" b="1" dirty="0" smtClean="0"/>
              <a:t> </a:t>
            </a:r>
            <a:endParaRPr lang="ru-RU" dirty="0"/>
          </a:p>
          <a:p>
            <a:pPr algn="r"/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41591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Большая </a:t>
            </a:r>
            <a: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часть селений в Дагестане </a:t>
            </a:r>
            <a:b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находится в горах.</a:t>
            </a:r>
            <a:b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/>
          </a:p>
        </p:txBody>
      </p:sp>
      <p:pic>
        <p:nvPicPr>
          <p:cNvPr id="4" name="Picture 4" descr="Фотография 6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1628800"/>
            <a:ext cx="7200800" cy="509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181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Республика имеет выход к международным морским путям.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Расположено это удивительно красивое место вдоль Каспийского побережья. Территория протянулась на многие километры с юга на север. Омывается водами Каспийского моря. Именно оттуда начинается Прикаспийская низменность. На подробной карте республики Дагестан отмечены города, села и многие другие населенные пункты.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Крупные реки – это Сулак, Самур, Руба-с и Терек. Всего же их насчитывается более шести тысяч. Все они относятся к Каспийскому </a:t>
            </a:r>
            <a:r>
              <a:rPr lang="ru-RU" dirty="0" smtClean="0"/>
              <a:t>бассейну</a:t>
            </a:r>
            <a:endParaRPr lang="ru-RU" dirty="0"/>
          </a:p>
        </p:txBody>
      </p:sp>
      <p:pic>
        <p:nvPicPr>
          <p:cNvPr id="7" name="Объект 6" descr="C:\Users\ак\Desktop\16382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960440" cy="374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13976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Горы Дагестана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Особенно красиво и неотразимо смотрятся гигантские каньоны. Они расположены на Главном Кавказском хребте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Горы состоят полностью из глинистых и темных сланцев, щелочных известняков, песчаников. Климат там засушливый, континентальный умеренный.</a:t>
            </a:r>
          </a:p>
          <a:p>
            <a:endParaRPr lang="ru-RU" dirty="0"/>
          </a:p>
        </p:txBody>
      </p:sp>
      <p:pic>
        <p:nvPicPr>
          <p:cNvPr id="5" name="Объект 4" descr="C:\Users\ак\Desktop\скачанные файлы (1)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88843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8367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высокая гора -</a:t>
            </a:r>
            <a:r>
              <a:rPr lang="ru-RU" dirty="0" err="1" smtClean="0"/>
              <a:t>Базардюзю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к\Desktop\Baz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6973038" cy="4012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031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Через </a:t>
            </a:r>
            <a:r>
              <a:rPr lang="ru-RU" sz="3600" dirty="0"/>
              <a:t>всю </a:t>
            </a:r>
            <a:r>
              <a:rPr lang="ru-RU" sz="3600" dirty="0" smtClean="0"/>
              <a:t>территорию </a:t>
            </a:r>
            <a:r>
              <a:rPr lang="ru-RU" sz="3600" dirty="0"/>
              <a:t>тянется автомобильное, железнодорожное, воздушное сообщение</a:t>
            </a:r>
          </a:p>
        </p:txBody>
      </p:sp>
      <p:pic>
        <p:nvPicPr>
          <p:cNvPr id="7" name="Объект 6" descr="C:\Users\ак\Desktop\imag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7272808" cy="47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59613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5002999"/>
              </p:ext>
            </p:extLst>
          </p:nvPr>
        </p:nvGraphicFramePr>
        <p:xfrm>
          <a:off x="1043608" y="84840"/>
          <a:ext cx="6203578" cy="6739706"/>
        </p:xfrm>
        <a:graphic>
          <a:graphicData uri="http://schemas.openxmlformats.org/drawingml/2006/table">
            <a:tbl>
              <a:tblPr/>
              <a:tblGrid>
                <a:gridCol w="1440160"/>
                <a:gridCol w="1008112"/>
                <a:gridCol w="930438"/>
                <a:gridCol w="653831"/>
                <a:gridCol w="653831"/>
                <a:gridCol w="653831"/>
                <a:gridCol w="863375"/>
              </a:tblGrid>
              <a:tr h="162171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Название</a:t>
                      </a:r>
                    </a:p>
                  </a:txBody>
                  <a:tcPr marL="50854" marR="111242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Прежнее название</a:t>
                      </a:r>
                    </a:p>
                  </a:txBody>
                  <a:tcPr marL="50854" marR="111242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Муниципальный район / Городской округ</a:t>
                      </a:r>
                    </a:p>
                  </a:txBody>
                  <a:tcPr marL="50854" marR="111242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Население, чел.</a:t>
                      </a:r>
                    </a:p>
                  </a:txBody>
                  <a:tcPr marL="50854" marR="111242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Основан</a:t>
                      </a:r>
                    </a:p>
                  </a:txBody>
                  <a:tcPr marL="50854" marR="111242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Статус города</a:t>
                      </a:r>
                    </a:p>
                  </a:txBody>
                  <a:tcPr marL="50854" marR="111242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Герб</a:t>
                      </a:r>
                    </a:p>
                  </a:txBody>
                  <a:tcPr marL="50854" marR="111242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355975">
                <a:tc>
                  <a:txBody>
                    <a:bodyPr/>
                    <a:lstStyle/>
                    <a:p>
                      <a:r>
                        <a:rPr lang="ru-RU" sz="1400" b="1" u="none" strike="noStrike">
                          <a:solidFill>
                            <a:srgbClr val="0B0080"/>
                          </a:solidFill>
                          <a:effectLst/>
                          <a:hlinkClick r:id="rId2" tooltip="Махачкала"/>
                        </a:rPr>
                        <a:t>Махачкала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Петровск-Порт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2" tooltip="Махачкала"/>
                        </a:rPr>
                        <a:t>Махачкала</a:t>
                      </a:r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rgbClr val="00CC00"/>
                          </a:solidFill>
                          <a:effectLst/>
                        </a:rPr>
                        <a:t>↗</a:t>
                      </a:r>
                      <a:r>
                        <a:rPr lang="ru-RU" sz="1400" dirty="0">
                          <a:effectLst/>
                        </a:rPr>
                        <a:t>578 332</a:t>
                      </a:r>
                      <a:r>
                        <a:rPr lang="ru-RU" sz="140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[1]</a:t>
                      </a:r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1844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1857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975"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4" tooltip="Буйнакск"/>
                        </a:rPr>
                        <a:t>Буйнакск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Темир-Хан-Шура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4" tooltip="Буйнакск"/>
                        </a:rPr>
                        <a:t>Буйнакск</a:t>
                      </a:r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↘</a:t>
                      </a:r>
                      <a:r>
                        <a:rPr lang="ru-RU" sz="1400" dirty="0">
                          <a:effectLst/>
                        </a:rPr>
                        <a:t>62 921</a:t>
                      </a:r>
                      <a:r>
                        <a:rPr lang="ru-RU" sz="140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[1]</a:t>
                      </a:r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1834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1866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975"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5" tooltip="Дагестанские Огни"/>
                        </a:rPr>
                        <a:t>Дагестанские Огни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5" tooltip="Дагестанские Огни"/>
                        </a:rPr>
                        <a:t>Дагестанские Огни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rgbClr val="00CC00"/>
                          </a:solidFill>
                          <a:effectLst/>
                        </a:rPr>
                        <a:t>↗</a:t>
                      </a:r>
                      <a:r>
                        <a:rPr lang="ru-RU" sz="1400" dirty="0">
                          <a:effectLst/>
                        </a:rPr>
                        <a:t>28 132</a:t>
                      </a:r>
                      <a:r>
                        <a:rPr lang="ru-RU" sz="140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[1]</a:t>
                      </a:r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1914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1990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975"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6" tooltip="Дербент"/>
                        </a:rPr>
                        <a:t>Дербент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6" tooltip="Дербент"/>
                        </a:rPr>
                        <a:t>Дербент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solidFill>
                            <a:srgbClr val="00CC00"/>
                          </a:solidFill>
                          <a:effectLst/>
                        </a:rPr>
                        <a:t>↗</a:t>
                      </a:r>
                      <a:r>
                        <a:rPr lang="ru-RU" sz="1400">
                          <a:effectLst/>
                        </a:rPr>
                        <a:t>120 470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[1]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438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1840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975"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7" tooltip="Избербаш"/>
                        </a:rPr>
                        <a:t>Избербаш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Изберг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7" tooltip="Избербаш"/>
                        </a:rPr>
                        <a:t>Избербаш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solidFill>
                            <a:srgbClr val="00CC00"/>
                          </a:solidFill>
                          <a:effectLst/>
                        </a:rPr>
                        <a:t>↗</a:t>
                      </a:r>
                      <a:r>
                        <a:rPr lang="ru-RU" sz="1400">
                          <a:effectLst/>
                        </a:rPr>
                        <a:t>56 322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[1]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1932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1949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975"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8" tooltip="Каспийск"/>
                        </a:rPr>
                        <a:t>Каспийск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Двигательстрой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8" tooltip="Каспийск"/>
                        </a:rPr>
                        <a:t>Каспийск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solidFill>
                            <a:srgbClr val="00CC00"/>
                          </a:solidFill>
                          <a:effectLst/>
                        </a:rPr>
                        <a:t>↗</a:t>
                      </a:r>
                      <a:r>
                        <a:rPr lang="ru-RU" sz="1400">
                          <a:effectLst/>
                        </a:rPr>
                        <a:t>105 106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[1]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1932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1947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975"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9" tooltip="Кизилюрт"/>
                        </a:rPr>
                        <a:t>Кизилюрт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Красное село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9" tooltip="Кизилюрт"/>
                        </a:rPr>
                        <a:t>Кизилюрт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solidFill>
                            <a:srgbClr val="00CC00"/>
                          </a:solidFill>
                          <a:effectLst/>
                        </a:rPr>
                        <a:t>↗</a:t>
                      </a:r>
                      <a:r>
                        <a:rPr lang="ru-RU" sz="1400">
                          <a:effectLst/>
                        </a:rPr>
                        <a:t>34 162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[1]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1963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1963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975"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10" tooltip="Кизляр"/>
                        </a:rPr>
                        <a:t>Кизляр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10" tooltip="Кизляр"/>
                        </a:rPr>
                        <a:t>Кизляр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solidFill>
                            <a:srgbClr val="00CC00"/>
                          </a:solidFill>
                          <a:effectLst/>
                        </a:rPr>
                        <a:t>↗</a:t>
                      </a:r>
                      <a:r>
                        <a:rPr lang="ru-RU" sz="1400">
                          <a:effectLst/>
                        </a:rPr>
                        <a:t>48 078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[1]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1735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1785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975"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11" tooltip="Хасавюрт"/>
                        </a:rPr>
                        <a:t>Хасавюрт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Хасав Юрт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hlinkClick r:id="rId11" tooltip="Хасавюрт"/>
                        </a:rPr>
                        <a:t>Хасавюрт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>
                          <a:solidFill>
                            <a:srgbClr val="00CC00"/>
                          </a:solidFill>
                          <a:effectLst/>
                        </a:rPr>
                        <a:t>↗</a:t>
                      </a:r>
                      <a:r>
                        <a:rPr lang="ru-RU" sz="1400">
                          <a:effectLst/>
                        </a:rPr>
                        <a:t>135 329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[1]</a:t>
                      </a:r>
                      <a:endParaRPr lang="ru-RU" sz="140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1846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1931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9830"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2" tooltip="Южно-Сухокумск"/>
                        </a:rPr>
                        <a:t>Южно-Сухокумск</a:t>
                      </a:r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2" tooltip="Южно-Сухокумск"/>
                        </a:rPr>
                        <a:t>Южно-Сухокумск</a:t>
                      </a:r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rgbClr val="00CC00"/>
                          </a:solidFill>
                          <a:effectLst/>
                        </a:rPr>
                        <a:t>↗</a:t>
                      </a:r>
                      <a:r>
                        <a:rPr lang="ru-RU" sz="1400" dirty="0">
                          <a:effectLst/>
                        </a:rPr>
                        <a:t>10 186</a:t>
                      </a:r>
                      <a:r>
                        <a:rPr lang="ru-RU" sz="1400" u="none" strike="noStrike" baseline="30000" dirty="0">
                          <a:solidFill>
                            <a:srgbClr val="0B0080"/>
                          </a:solidFill>
                          <a:effectLst/>
                          <a:hlinkClick r:id="rId3"/>
                        </a:rPr>
                        <a:t>[1]</a:t>
                      </a:r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1958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1988</a:t>
                      </a: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</a:endParaRPr>
                    </a:p>
                  </a:txBody>
                  <a:tcPr marL="50854" marR="50854" marT="25427" marB="254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6378575" y="-1137513"/>
            <a:ext cx="8743021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Ниже приведён </a:t>
            </a: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список город</a:t>
            </a: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  <a:hlinkClick r:id="rId13"/>
              </a:rPr>
              <a:t>ов </a:t>
            </a: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3"/>
              </a:rPr>
              <a:t>Дагестана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  <a:hlinkClick r:id="rId13"/>
              </a:rPr>
              <a:t>: </a:t>
            </a:r>
            <a:r>
              <a:rPr kumimoji="0" lang="ru-RU" altLang="ru-RU" sz="45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6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                       </a:t>
            </a:r>
            <a:r>
              <a:rPr kumimoji="0" lang="ru-RU" altLang="ru-RU" sz="8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                          </a:t>
            </a:r>
            <a:r>
              <a:rPr kumimoji="0" lang="ru-RU" altLang="ru-RU" sz="73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                          </a:t>
            </a:r>
            <a:r>
              <a:rPr kumimoji="0" lang="ru-RU" altLang="ru-RU" sz="8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                          </a:t>
            </a:r>
            <a:r>
              <a:rPr kumimoji="0" lang="ru-RU" altLang="ru-RU" sz="7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                          </a:t>
            </a:r>
            <a:r>
              <a:rPr kumimoji="0" lang="ru-RU" altLang="ru-RU" sz="93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                          </a:t>
            </a:r>
            <a:r>
              <a:rPr kumimoji="0" lang="ru-RU" altLang="ru-RU" sz="7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                          </a:t>
            </a:r>
            <a:r>
              <a:rPr kumimoji="0" lang="ru-RU" altLang="ru-RU" sz="83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                        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AutoShape 4" descr="Coat of Arms Buynaksk.jpg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5902325" y="1035050"/>
            <a:ext cx="952500" cy="1085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Coat of Arms of Derbent (Dagestan) (1843).png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7513638" y="892175"/>
            <a:ext cx="952500" cy="1162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 descr="Coat of Arms of Izberbash.png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8713788" y="892175"/>
            <a:ext cx="9525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Gerb kaspiska.gif">
            <a:hlinkClick r:id="rId17"/>
          </p:cNvPr>
          <p:cNvSpPr>
            <a:spLocks noChangeAspect="1" noChangeArrowheads="1"/>
          </p:cNvSpPr>
          <p:nvPr/>
        </p:nvSpPr>
        <p:spPr bwMode="auto">
          <a:xfrm>
            <a:off x="9942513" y="892175"/>
            <a:ext cx="952500" cy="118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9" descr="Coat of Arms of Kiziljurt.png">
            <a:hlinkClick r:id="rId18"/>
          </p:cNvPr>
          <p:cNvSpPr>
            <a:spLocks noChangeAspect="1" noChangeArrowheads="1"/>
          </p:cNvSpPr>
          <p:nvPr/>
        </p:nvSpPr>
        <p:spPr bwMode="auto">
          <a:xfrm>
            <a:off x="11145838" y="892175"/>
            <a:ext cx="952500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Coat of Arms of Kizlyar (Dagestan) (1842).png">
            <a:hlinkClick r:id="rId19"/>
          </p:cNvPr>
          <p:cNvSpPr>
            <a:spLocks noChangeAspect="1" noChangeArrowheads="1"/>
          </p:cNvSpPr>
          <p:nvPr/>
        </p:nvSpPr>
        <p:spPr bwMode="auto">
          <a:xfrm>
            <a:off x="12417425" y="892175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1" descr="Coat of Arms of Jujno-Sukhokumsk.png">
            <a:hlinkClick r:id="rId20"/>
          </p:cNvPr>
          <p:cNvSpPr>
            <a:spLocks noChangeAspect="1" noChangeArrowheads="1"/>
          </p:cNvSpPr>
          <p:nvPr/>
        </p:nvSpPr>
        <p:spPr bwMode="auto">
          <a:xfrm>
            <a:off x="13614400" y="892175"/>
            <a:ext cx="952500" cy="1323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2088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Языковые группы народов </a:t>
            </a:r>
            <a:r>
              <a:rPr lang="ru-RU" sz="3600" b="1" dirty="0" smtClean="0"/>
              <a:t>Дагестана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Народы</a:t>
            </a:r>
            <a:r>
              <a:rPr lang="ru-RU" sz="1600" b="1" dirty="0"/>
              <a:t> </a:t>
            </a:r>
            <a:r>
              <a:rPr lang="ru-RU" sz="1600" b="1" u="sng" dirty="0">
                <a:hlinkClick r:id="rId2" tooltip="Дагестан"/>
              </a:rPr>
              <a:t>Дагестана</a:t>
            </a:r>
            <a:r>
              <a:rPr lang="ru-RU" sz="1600" b="1" u="sng" dirty="0"/>
              <a:t> </a:t>
            </a:r>
            <a:r>
              <a:rPr lang="ru-RU" sz="1600" b="1" dirty="0"/>
              <a:t>говорят на языках четырёх основных </a:t>
            </a:r>
            <a:r>
              <a:rPr lang="ru-RU" sz="1600" b="1" dirty="0">
                <a:hlinkClick r:id="rId3" tooltip="Языковые семьи и группы"/>
              </a:rPr>
              <a:t>языковых групп</a:t>
            </a:r>
            <a:r>
              <a:rPr lang="ru-RU" sz="1600" b="1" dirty="0"/>
              <a:t>.</a:t>
            </a:r>
          </a:p>
          <a:p>
            <a:r>
              <a:rPr lang="ru-RU" sz="1400" b="1" dirty="0"/>
              <a:t>На языках </a:t>
            </a:r>
            <a:r>
              <a:rPr lang="ru-RU" sz="1400" b="1" dirty="0" err="1">
                <a:hlinkClick r:id="rId4" tooltip="Нахские языки"/>
              </a:rPr>
              <a:t>нахской</a:t>
            </a:r>
            <a:r>
              <a:rPr lang="ru-RU" sz="1400" b="1" dirty="0"/>
              <a:t> и </a:t>
            </a:r>
            <a:r>
              <a:rPr lang="ru-RU" sz="1400" b="1" dirty="0">
                <a:hlinkClick r:id="rId5" tooltip="Дагестанские языки"/>
              </a:rPr>
              <a:t>дагестанской ветвей</a:t>
            </a:r>
            <a:r>
              <a:rPr lang="ru-RU" sz="1400" b="1" dirty="0"/>
              <a:t> </a:t>
            </a:r>
            <a:r>
              <a:rPr lang="ru-RU" sz="1400" b="1" dirty="0">
                <a:hlinkClick r:id="rId6" tooltip="Нахско-дагестанские языки"/>
              </a:rPr>
              <a:t>нахско-дагестанской языковой семьи</a:t>
            </a:r>
            <a:r>
              <a:rPr lang="ru-RU" sz="1400" b="1" dirty="0"/>
              <a:t> говорят следующие народы (численность в </a:t>
            </a:r>
            <a:r>
              <a:rPr lang="ru-RU" sz="1400" b="1" dirty="0">
                <a:hlinkClick r:id="rId2" tooltip="Дагестан"/>
              </a:rPr>
              <a:t>Дагестане</a:t>
            </a:r>
            <a:r>
              <a:rPr lang="ru-RU" sz="1400" b="1" dirty="0"/>
              <a:t>):</a:t>
            </a:r>
          </a:p>
          <a:p>
            <a:r>
              <a:rPr lang="ru-RU" sz="1400" b="1" dirty="0">
                <a:hlinkClick r:id="rId7" tooltip="Аварцы"/>
              </a:rPr>
              <a:t>Аварцы</a:t>
            </a:r>
            <a:r>
              <a:rPr lang="ru-RU" sz="1400" b="1" dirty="0"/>
              <a:t>, </a:t>
            </a:r>
            <a:r>
              <a:rPr lang="ru-RU" sz="1400" b="1" dirty="0">
                <a:hlinkClick r:id="rId8" tooltip="Андо-цезские народы"/>
              </a:rPr>
              <a:t>андо-цезские народы</a:t>
            </a:r>
            <a:r>
              <a:rPr lang="ru-RU" sz="1400" b="1" dirty="0"/>
              <a:t> и </a:t>
            </a:r>
            <a:r>
              <a:rPr lang="ru-RU" sz="1400" b="1" dirty="0">
                <a:hlinkClick r:id="rId9" tooltip="Арчинцы"/>
              </a:rPr>
              <a:t>арчинцы</a:t>
            </a:r>
            <a:r>
              <a:rPr lang="ru-RU" sz="1400" b="1" dirty="0"/>
              <a:t> — 496,1 тыс. чел. </a:t>
            </a:r>
            <a:endParaRPr lang="ru-RU" sz="1400" b="1" dirty="0" smtClean="0"/>
          </a:p>
          <a:p>
            <a:r>
              <a:rPr lang="ru-RU" sz="1400" b="1" dirty="0" smtClean="0">
                <a:hlinkClick r:id="rId10" tooltip="Даргинцы"/>
              </a:rPr>
              <a:t>Даргинцы</a:t>
            </a:r>
            <a:r>
              <a:rPr lang="ru-RU" sz="1400" b="1" dirty="0"/>
              <a:t> — 280,4 тыс. </a:t>
            </a:r>
          </a:p>
          <a:p>
            <a:r>
              <a:rPr lang="ru-RU" sz="1400" b="1" dirty="0" smtClean="0">
                <a:hlinkClick r:id="rId11" tooltip="Лезгины"/>
              </a:rPr>
              <a:t>Лезгины</a:t>
            </a:r>
            <a:r>
              <a:rPr lang="ru-RU" sz="1400" b="1" dirty="0"/>
              <a:t> — 204,4 тыс. </a:t>
            </a:r>
          </a:p>
          <a:p>
            <a:r>
              <a:rPr lang="ru-RU" sz="1400" b="1" dirty="0" smtClean="0">
                <a:hlinkClick r:id="rId12" tooltip="Лакцы"/>
              </a:rPr>
              <a:t>Лакцы</a:t>
            </a:r>
            <a:r>
              <a:rPr lang="ru-RU" sz="1400" b="1" dirty="0"/>
              <a:t> — 91,7 тыс. </a:t>
            </a:r>
            <a:endParaRPr lang="ru-RU" sz="1400" b="1" dirty="0" smtClean="0"/>
          </a:p>
          <a:p>
            <a:r>
              <a:rPr lang="ru-RU" sz="1400" b="1" dirty="0" err="1" smtClean="0">
                <a:hlinkClick r:id="rId13" tooltip="Табасараны"/>
              </a:rPr>
              <a:t>Табасараны</a:t>
            </a:r>
            <a:r>
              <a:rPr lang="ru-RU" sz="1400" b="1" dirty="0"/>
              <a:t> — 78,2 тыс. </a:t>
            </a:r>
            <a:endParaRPr lang="ru-RU" sz="1400" b="1" dirty="0" smtClean="0"/>
          </a:p>
          <a:p>
            <a:r>
              <a:rPr lang="ru-RU" sz="1400" b="1" dirty="0" smtClean="0">
                <a:hlinkClick r:id="rId14" tooltip="Чеченцы"/>
              </a:rPr>
              <a:t>Чеченцы</a:t>
            </a:r>
            <a:r>
              <a:rPr lang="ru-RU" sz="1400" b="1" dirty="0"/>
              <a:t> — 57,9 тыс. </a:t>
            </a:r>
            <a:endParaRPr lang="ru-RU" sz="1400" b="1" dirty="0" smtClean="0"/>
          </a:p>
          <a:p>
            <a:r>
              <a:rPr lang="ru-RU" sz="1400" b="1" dirty="0" smtClean="0">
                <a:hlinkClick r:id="rId15" tooltip="Агулы"/>
              </a:rPr>
              <a:t>Агулы</a:t>
            </a:r>
            <a:r>
              <a:rPr lang="ru-RU" sz="1400" b="1" dirty="0"/>
              <a:t> — 13,8 </a:t>
            </a:r>
            <a:r>
              <a:rPr lang="ru-RU" sz="1400" b="1" dirty="0" err="1" smtClean="0"/>
              <a:t>тыс</a:t>
            </a:r>
            <a:endParaRPr lang="ru-RU" sz="1400" b="1" dirty="0" smtClean="0"/>
          </a:p>
          <a:p>
            <a:r>
              <a:rPr lang="ru-RU" sz="1400" b="1" dirty="0" err="1" smtClean="0">
                <a:hlinkClick r:id="rId16" tooltip="Рутульцы"/>
              </a:rPr>
              <a:t>Рутульцы</a:t>
            </a:r>
            <a:r>
              <a:rPr lang="ru-RU" sz="1400" b="1" dirty="0"/>
              <a:t> — 15,0 тыс</a:t>
            </a:r>
            <a:r>
              <a:rPr lang="ru-RU" sz="1400" b="1" dirty="0" smtClean="0"/>
              <a:t>.</a:t>
            </a:r>
          </a:p>
          <a:p>
            <a:r>
              <a:rPr lang="ru-RU" sz="1400" b="1" dirty="0" smtClean="0">
                <a:hlinkClick r:id="rId17" tooltip="Цахуры"/>
              </a:rPr>
              <a:t>Цахуры</a:t>
            </a:r>
            <a:r>
              <a:rPr lang="ru-RU" sz="1400" b="1" dirty="0"/>
              <a:t> — 5,2 тыс. </a:t>
            </a:r>
            <a:endParaRPr lang="ru-RU" sz="1400" b="1" dirty="0" smtClean="0"/>
          </a:p>
          <a:p>
            <a:r>
              <a:rPr lang="ru-RU" sz="1400" b="1" dirty="0" smtClean="0"/>
              <a:t>Кроме </a:t>
            </a:r>
            <a:r>
              <a:rPr lang="ru-RU" sz="1400" b="1" dirty="0"/>
              <a:t>Дагестана, </a:t>
            </a:r>
            <a:r>
              <a:rPr lang="ru-RU" sz="1400" b="1" dirty="0" err="1"/>
              <a:t>дагестаноязычные</a:t>
            </a:r>
            <a:r>
              <a:rPr lang="ru-RU" sz="1400" b="1" dirty="0"/>
              <a:t> народы (</a:t>
            </a:r>
            <a:r>
              <a:rPr lang="ru-RU" sz="1400" b="1" dirty="0">
                <a:hlinkClick r:id="rId7" tooltip="Аварцы"/>
              </a:rPr>
              <a:t>аварцы</a:t>
            </a:r>
            <a:r>
              <a:rPr lang="ru-RU" sz="1400" b="1" dirty="0"/>
              <a:t>, </a:t>
            </a:r>
            <a:r>
              <a:rPr lang="ru-RU" sz="1400" b="1" dirty="0" err="1">
                <a:hlinkClick r:id="rId18" tooltip="Ахвахцы"/>
              </a:rPr>
              <a:t>ахвахцы</a:t>
            </a:r>
            <a:r>
              <a:rPr lang="ru-RU" sz="1400" b="1" dirty="0"/>
              <a:t>, </a:t>
            </a:r>
            <a:r>
              <a:rPr lang="ru-RU" sz="1400" b="1" dirty="0" err="1">
                <a:hlinkClick r:id="rId19" tooltip="Будухи"/>
              </a:rPr>
              <a:t>будухи</a:t>
            </a:r>
            <a:r>
              <a:rPr lang="ru-RU" sz="1400" b="1" dirty="0"/>
              <a:t>, </a:t>
            </a:r>
            <a:r>
              <a:rPr lang="ru-RU" sz="1400" b="1" dirty="0" err="1">
                <a:hlinkClick r:id="rId20" tooltip="Крызы"/>
              </a:rPr>
              <a:t>крызы</a:t>
            </a:r>
            <a:r>
              <a:rPr lang="ru-RU" sz="1400" b="1" dirty="0"/>
              <a:t>, </a:t>
            </a:r>
            <a:r>
              <a:rPr lang="ru-RU" sz="1400" b="1" dirty="0">
                <a:hlinkClick r:id="rId11" tooltip="Лезгины"/>
              </a:rPr>
              <a:t>лезгины</a:t>
            </a:r>
            <a:r>
              <a:rPr lang="ru-RU" sz="1400" b="1" dirty="0"/>
              <a:t>, </a:t>
            </a:r>
            <a:r>
              <a:rPr lang="ru-RU" sz="1400" b="1" dirty="0" err="1">
                <a:hlinkClick r:id="rId16" tooltip="Рутульцы"/>
              </a:rPr>
              <a:t>рутульцы</a:t>
            </a:r>
            <a:r>
              <a:rPr lang="ru-RU" sz="1400" b="1" dirty="0"/>
              <a:t>, </a:t>
            </a:r>
            <a:r>
              <a:rPr lang="ru-RU" sz="1400" b="1" dirty="0">
                <a:hlinkClick r:id="rId21" tooltip="Удины"/>
              </a:rPr>
              <a:t>удины</a:t>
            </a:r>
            <a:r>
              <a:rPr lang="ru-RU" sz="1400" b="1" dirty="0"/>
              <a:t>, </a:t>
            </a:r>
            <a:r>
              <a:rPr lang="ru-RU" sz="1400" b="1" dirty="0">
                <a:hlinkClick r:id="rId17" tooltip="Цахуры"/>
              </a:rPr>
              <a:t>цахуры</a:t>
            </a:r>
            <a:r>
              <a:rPr lang="ru-RU" sz="1400" b="1" dirty="0"/>
              <a:t> и </a:t>
            </a:r>
            <a:r>
              <a:rPr lang="ru-RU" sz="1400" b="1" dirty="0" err="1">
                <a:hlinkClick r:id="rId22" tooltip="Хиналугцы"/>
              </a:rPr>
              <a:t>хиналугцы</a:t>
            </a:r>
            <a:r>
              <a:rPr lang="ru-RU" sz="1400" b="1" dirty="0"/>
              <a:t>) проживают еще и в </a:t>
            </a:r>
            <a:r>
              <a:rPr lang="ru-RU" sz="1400" b="1" dirty="0">
                <a:hlinkClick r:id="rId23" tooltip="Азербайджан"/>
              </a:rPr>
              <a:t>Азербайджане</a:t>
            </a:r>
            <a:r>
              <a:rPr lang="ru-RU" sz="1400" b="1" dirty="0"/>
              <a:t>.</a:t>
            </a:r>
          </a:p>
          <a:p>
            <a:r>
              <a:rPr lang="ru-RU" sz="1400" b="1" dirty="0"/>
              <a:t>На языках </a:t>
            </a:r>
            <a:r>
              <a:rPr lang="ru-RU" sz="1400" b="1" dirty="0">
                <a:hlinkClick r:id="rId24" tooltip="Тюркские языки"/>
              </a:rPr>
              <a:t>тюркской группы</a:t>
            </a:r>
            <a:r>
              <a:rPr lang="ru-RU" sz="1400" b="1" dirty="0"/>
              <a:t> </a:t>
            </a:r>
            <a:r>
              <a:rPr lang="ru-RU" sz="1400" b="1" dirty="0">
                <a:hlinkClick r:id="rId25" tooltip="Алтайские языки"/>
              </a:rPr>
              <a:t>алтайской языковой семьи</a:t>
            </a:r>
            <a:r>
              <a:rPr lang="ru-RU" sz="1400" b="1" dirty="0"/>
              <a:t> в </a:t>
            </a:r>
            <a:r>
              <a:rPr lang="ru-RU" sz="1400" b="1" dirty="0">
                <a:hlinkClick r:id="rId2" tooltip="Дагестан"/>
              </a:rPr>
              <a:t>Дагестане</a:t>
            </a:r>
            <a:r>
              <a:rPr lang="ru-RU" sz="1400" b="1" dirty="0"/>
              <a:t> говорят:</a:t>
            </a:r>
          </a:p>
          <a:p>
            <a:r>
              <a:rPr lang="ru-RU" sz="1400" b="1" dirty="0">
                <a:hlinkClick r:id="rId26" tooltip="Кумыки"/>
              </a:rPr>
              <a:t>Кумыки</a:t>
            </a:r>
            <a:r>
              <a:rPr lang="ru-RU" sz="1400" b="1" dirty="0"/>
              <a:t> — 231,8 тыс. </a:t>
            </a:r>
          </a:p>
          <a:p>
            <a:r>
              <a:rPr lang="ru-RU" sz="1400" b="1" dirty="0" smtClean="0">
                <a:hlinkClick r:id="rId27" tooltip="Азербайджанцы"/>
              </a:rPr>
              <a:t>Азербайджанцы</a:t>
            </a:r>
            <a:r>
              <a:rPr lang="ru-RU" sz="1400" b="1" dirty="0"/>
              <a:t> — 75,5 тыс. </a:t>
            </a:r>
            <a:endParaRPr lang="ru-RU" sz="1400" b="1" dirty="0" smtClean="0"/>
          </a:p>
          <a:p>
            <a:r>
              <a:rPr lang="ru-RU" sz="1400" b="1" dirty="0" smtClean="0">
                <a:hlinkClick r:id="rId28" tooltip="Ногайцы"/>
              </a:rPr>
              <a:t>Ногайцы</a:t>
            </a:r>
            <a:r>
              <a:rPr lang="ru-RU" sz="1400" b="1" dirty="0"/>
              <a:t> — 28,3 тыс. </a:t>
            </a:r>
            <a:endParaRPr lang="ru-RU" sz="1400" b="1" dirty="0" smtClean="0"/>
          </a:p>
          <a:p>
            <a:r>
              <a:rPr lang="ru-RU" sz="1400" b="1" dirty="0" smtClean="0"/>
              <a:t>На </a:t>
            </a:r>
            <a:r>
              <a:rPr lang="ru-RU" sz="1400" b="1" dirty="0"/>
              <a:t>языках </a:t>
            </a:r>
            <a:r>
              <a:rPr lang="ru-RU" sz="1400" b="1" dirty="0">
                <a:hlinkClick r:id="rId29" tooltip="Славянские языки"/>
              </a:rPr>
              <a:t>славянской группы</a:t>
            </a:r>
            <a:r>
              <a:rPr lang="ru-RU" sz="1400" b="1" dirty="0"/>
              <a:t> </a:t>
            </a:r>
            <a:r>
              <a:rPr lang="ru-RU" sz="1400" b="1" dirty="0">
                <a:hlinkClick r:id="rId30" tooltip="Индоевропейские языки"/>
              </a:rPr>
              <a:t>индоевропейской языковой семьи</a:t>
            </a:r>
            <a:r>
              <a:rPr lang="ru-RU" sz="1400" b="1" dirty="0"/>
              <a:t> в </a:t>
            </a:r>
            <a:r>
              <a:rPr lang="ru-RU" sz="1400" b="1" dirty="0">
                <a:hlinkClick r:id="rId2" tooltip="Дагестан"/>
              </a:rPr>
              <a:t>Дагестане</a:t>
            </a:r>
            <a:r>
              <a:rPr lang="ru-RU" sz="1400" b="1" dirty="0"/>
              <a:t> говорят:</a:t>
            </a:r>
          </a:p>
          <a:p>
            <a:r>
              <a:rPr lang="ru-RU" sz="1400" b="1" dirty="0">
                <a:hlinkClick r:id="rId31" tooltip="Русские"/>
              </a:rPr>
              <a:t>Русские</a:t>
            </a:r>
            <a:r>
              <a:rPr lang="ru-RU" sz="1400" b="1" dirty="0"/>
              <a:t> (включая </a:t>
            </a:r>
            <a:r>
              <a:rPr lang="ru-RU" sz="1400" b="1" dirty="0">
                <a:hlinkClick r:id="rId32" tooltip="Терские казаки"/>
              </a:rPr>
              <a:t>терских казаков</a:t>
            </a:r>
            <a:r>
              <a:rPr lang="ru-RU" sz="1400" b="1" dirty="0"/>
              <a:t>), </a:t>
            </a:r>
            <a:r>
              <a:rPr lang="ru-RU" sz="1400" b="1" dirty="0">
                <a:hlinkClick r:id="rId33" tooltip="Украинцы"/>
              </a:rPr>
              <a:t>украинцы</a:t>
            </a:r>
            <a:r>
              <a:rPr lang="ru-RU" sz="1400" b="1" dirty="0"/>
              <a:t>, </a:t>
            </a:r>
            <a:r>
              <a:rPr lang="ru-RU" sz="1400" b="1" dirty="0">
                <a:hlinkClick r:id="rId34" tooltip="Белорусы"/>
              </a:rPr>
              <a:t>белорусы</a:t>
            </a:r>
            <a:r>
              <a:rPr lang="ru-RU" sz="1400" b="1" dirty="0"/>
              <a:t> — 175,4 </a:t>
            </a:r>
            <a:r>
              <a:rPr lang="ru-RU" sz="1400" b="1" dirty="0" smtClean="0"/>
              <a:t>тыс.</a:t>
            </a:r>
          </a:p>
          <a:p>
            <a:r>
              <a:rPr lang="ru-RU" sz="1400" b="1" dirty="0" smtClean="0"/>
              <a:t>На </a:t>
            </a:r>
            <a:r>
              <a:rPr lang="ru-RU" sz="1400" b="1" dirty="0"/>
              <a:t>языках </a:t>
            </a:r>
            <a:r>
              <a:rPr lang="ru-RU" sz="1400" b="1" dirty="0">
                <a:hlinkClick r:id="rId35" tooltip="Иранские языки"/>
              </a:rPr>
              <a:t>иранской группы</a:t>
            </a:r>
            <a:r>
              <a:rPr lang="ru-RU" sz="1400" b="1" dirty="0"/>
              <a:t> </a:t>
            </a:r>
            <a:r>
              <a:rPr lang="ru-RU" sz="1400" b="1" dirty="0">
                <a:hlinkClick r:id="rId30" tooltip="Индоевропейские языки"/>
              </a:rPr>
              <a:t>индоевропейской языковой семьи</a:t>
            </a:r>
            <a:r>
              <a:rPr lang="ru-RU" sz="1400" b="1" dirty="0"/>
              <a:t> в </a:t>
            </a:r>
            <a:r>
              <a:rPr lang="ru-RU" sz="1400" b="1" dirty="0">
                <a:hlinkClick r:id="rId2" tooltip="Дагестан"/>
              </a:rPr>
              <a:t>Дагестане</a:t>
            </a:r>
            <a:r>
              <a:rPr lang="ru-RU" sz="1400" b="1" dirty="0"/>
              <a:t> говорят:</a:t>
            </a:r>
          </a:p>
          <a:p>
            <a:r>
              <a:rPr lang="ru-RU" sz="1400" b="1" dirty="0">
                <a:hlinkClick r:id="rId36" tooltip="Таты"/>
              </a:rPr>
              <a:t>Таты</a:t>
            </a:r>
            <a:r>
              <a:rPr lang="ru-RU" sz="1400" b="1" dirty="0"/>
              <a:t> и </a:t>
            </a:r>
            <a:r>
              <a:rPr lang="ru-RU" sz="1400" b="1" dirty="0">
                <a:hlinkClick r:id="rId37" tooltip="Горские евреи"/>
              </a:rPr>
              <a:t>горские евреи (таты-</a:t>
            </a:r>
            <a:r>
              <a:rPr lang="ru-RU" sz="1400" b="1" dirty="0" err="1">
                <a:hlinkClick r:id="rId37" tooltip="Горские евреи"/>
              </a:rPr>
              <a:t>иудаисты</a:t>
            </a:r>
            <a:r>
              <a:rPr lang="ru-RU" sz="1400" b="1" dirty="0">
                <a:hlinkClick r:id="rId37" tooltip="Горские евреи"/>
              </a:rPr>
              <a:t>)</a:t>
            </a:r>
            <a:r>
              <a:rPr lang="ru-RU" sz="1400" b="1" dirty="0"/>
              <a:t> — 16,6 тыс. </a:t>
            </a:r>
          </a:p>
        </p:txBody>
      </p:sp>
    </p:spTree>
    <p:extLst>
      <p:ext uri="{BB962C8B-B14F-4D97-AF65-F5344CB8AC3E}">
        <p14:creationId xmlns="" xmlns:p14="http://schemas.microsoft.com/office/powerpoint/2010/main" val="657870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костюмы</a:t>
            </a:r>
            <a:endParaRPr lang="ru-RU" dirty="0"/>
          </a:p>
        </p:txBody>
      </p:sp>
      <p:pic>
        <p:nvPicPr>
          <p:cNvPr id="7" name="Picture 2" descr="Картинка 46 из 62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75136"/>
            <a:ext cx="4038600" cy="3776091"/>
          </a:xfrm>
          <a:prstGeom prst="rect">
            <a:avLst/>
          </a:prstGeom>
          <a:noFill/>
        </p:spPr>
      </p:pic>
      <p:pic>
        <p:nvPicPr>
          <p:cNvPr id="8" name="Picture 2" descr="http://rudocs.exdat.com/pars_docs/tw_refs/258/257840/257840_html_138b85a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33962" y="2132856"/>
            <a:ext cx="3267075" cy="3140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6299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Гордость Дагестана- «Лезгинка»</a:t>
            </a:r>
            <a:endParaRPr lang="ru-RU" dirty="0"/>
          </a:p>
        </p:txBody>
      </p:sp>
      <p:pic>
        <p:nvPicPr>
          <p:cNvPr id="5" name="Picture 2" descr="http://www.government-rd.ru/storage/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584" y="1558924"/>
            <a:ext cx="7200800" cy="4800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088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85725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ФЛАГ ДАГЕСТАНА</a:t>
            </a:r>
            <a:endParaRPr lang="ru-RU" sz="6000" b="1" dirty="0"/>
          </a:p>
        </p:txBody>
      </p:sp>
      <p:pic>
        <p:nvPicPr>
          <p:cNvPr id="39944" name="Picture 8" descr="http://i059.radikal.ru/0812/32/ebfcad507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3890298" cy="34290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43372" y="1428736"/>
            <a:ext cx="50006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B050"/>
                </a:solidFill>
              </a:rPr>
              <a:t>Зелёный  цвет </a:t>
            </a:r>
            <a:r>
              <a:rPr lang="ru-RU" sz="2600" dirty="0" smtClean="0"/>
              <a:t>- олицетворяет жизнь, изобилие дагестанской земли и одновременно выступает как традиционный цвет  ислама.</a:t>
            </a:r>
          </a:p>
          <a:p>
            <a:r>
              <a:rPr lang="ru-RU" sz="2600" b="1" dirty="0" err="1" smtClean="0">
                <a:solidFill>
                  <a:srgbClr val="0070C0"/>
                </a:solidFill>
              </a:rPr>
              <a:t>Голубой</a:t>
            </a:r>
            <a:r>
              <a:rPr lang="ru-RU" sz="2600" b="1" dirty="0" smtClean="0">
                <a:solidFill>
                  <a:srgbClr val="0070C0"/>
                </a:solidFill>
              </a:rPr>
              <a:t> (синий) цвет </a:t>
            </a:r>
            <a:r>
              <a:rPr lang="ru-RU" sz="2600" dirty="0" smtClean="0"/>
              <a:t>- </a:t>
            </a:r>
            <a:r>
              <a:rPr lang="ru-RU" sz="2600" dirty="0" err="1" smtClean="0"/>
              <a:t>цвет</a:t>
            </a:r>
            <a:r>
              <a:rPr lang="ru-RU" sz="2600" dirty="0" smtClean="0"/>
              <a:t> моря , символизирует красоту и величие дагестанского народа. 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Красный  цвет </a:t>
            </a:r>
            <a:r>
              <a:rPr lang="ru-RU" sz="2600" dirty="0" smtClean="0"/>
              <a:t>- олицетворяет мужество и храбрость населения Страны гор.</a:t>
            </a:r>
            <a:endParaRPr lang="ru-RU" sz="2600" dirty="0"/>
          </a:p>
        </p:txBody>
      </p:sp>
    </p:spTree>
    <p:extLst>
      <p:ext uri="{BB962C8B-B14F-4D97-AF65-F5344CB8AC3E}">
        <p14:creationId xmlns="" xmlns:p14="http://schemas.microsoft.com/office/powerpoint/2010/main" val="95393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Дагестан - это древнейшее название. </a:t>
            </a:r>
            <a:br>
              <a:rPr lang="ru-RU" sz="3600" b="1" dirty="0"/>
            </a:br>
            <a:r>
              <a:rPr lang="ru-RU" sz="3600" b="1" dirty="0"/>
              <a:t>Дагестан означает «Страна гор», </a:t>
            </a:r>
            <a:br>
              <a:rPr lang="ru-RU" sz="3600" b="1" dirty="0"/>
            </a:br>
            <a:r>
              <a:rPr lang="ru-RU" sz="3600" b="1" dirty="0"/>
              <a:t>«</a:t>
            </a:r>
            <a:r>
              <a:rPr lang="ru-RU" sz="3600" b="1" dirty="0" err="1"/>
              <a:t>Даг</a:t>
            </a:r>
            <a:r>
              <a:rPr lang="ru-RU" sz="3600" b="1" dirty="0"/>
              <a:t>» - гора,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/>
              <a:t>«Стан» - страна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2" descr="C:\Users\ак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8" y="2564904"/>
            <a:ext cx="6739644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2696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ГЕРБ ДАГЕСТАНА</a:t>
            </a:r>
            <a:endParaRPr lang="ru-RU" sz="6000" b="1" dirty="0"/>
          </a:p>
        </p:txBody>
      </p:sp>
      <p:pic>
        <p:nvPicPr>
          <p:cNvPr id="3" name="Picture 6" descr="http://i066.radikal.ru/1011/f8/d8643abda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3442760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2071678"/>
            <a:ext cx="50006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B050"/>
                </a:solidFill>
              </a:rPr>
              <a:t>Орёл</a:t>
            </a:r>
            <a:r>
              <a:rPr lang="ru-RU" sz="2600" dirty="0" smtClean="0"/>
              <a:t> -  олицетворение независимости и свободы, мужества и храбрости, гордости и выносливости.</a:t>
            </a:r>
          </a:p>
          <a:p>
            <a:r>
              <a:rPr lang="ru-RU" sz="2600" dirty="0" smtClean="0"/>
              <a:t> </a:t>
            </a:r>
          </a:p>
          <a:p>
            <a:r>
              <a:rPr lang="ru-RU" sz="2600" b="1" dirty="0" smtClean="0">
                <a:solidFill>
                  <a:srgbClr val="FFC000"/>
                </a:solidFill>
              </a:rPr>
              <a:t>Солнце</a:t>
            </a:r>
            <a:r>
              <a:rPr lang="ru-RU" sz="2600" dirty="0" smtClean="0"/>
              <a:t> -  в гербе республики олицетворяет жизнь, источник  жизни, жизненную силу,  свет, богатство, плодородие. </a:t>
            </a:r>
            <a:endParaRPr lang="ru-RU" sz="2600" dirty="0"/>
          </a:p>
        </p:txBody>
      </p:sp>
    </p:spTree>
    <p:extLst>
      <p:ext uri="{BB962C8B-B14F-4D97-AF65-F5344CB8AC3E}">
        <p14:creationId xmlns="" xmlns:p14="http://schemas.microsoft.com/office/powerpoint/2010/main" val="14016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Гимн Дагестана</a:t>
            </a:r>
            <a:br>
              <a:rPr lang="ru-RU" dirty="0" smtClean="0"/>
            </a:br>
            <a:r>
              <a:rPr lang="ru-RU" sz="4000" dirty="0" smtClean="0"/>
              <a:t>Автор</a:t>
            </a:r>
            <a:r>
              <a:rPr lang="ru-RU" sz="4000" dirty="0"/>
              <a:t> — Расул </a:t>
            </a:r>
            <a:r>
              <a:rPr lang="ru-RU" sz="4000" dirty="0" smtClean="0"/>
              <a:t>Гамзатов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dirty="0" smtClean="0"/>
              <a:t>Дагестан, ты отчизна святая!</a:t>
            </a:r>
            <a:br>
              <a:rPr lang="ru-RU" sz="7200" dirty="0" smtClean="0"/>
            </a:br>
            <a:r>
              <a:rPr lang="ru-RU" sz="7200" dirty="0" smtClean="0"/>
              <a:t>Нет родней и свободнее края.</a:t>
            </a:r>
            <a:br>
              <a:rPr lang="ru-RU" sz="7200" dirty="0" smtClean="0"/>
            </a:br>
            <a:r>
              <a:rPr lang="ru-RU" sz="7200" dirty="0" smtClean="0"/>
              <a:t>Горы твои мудры, степи твои щедры,</a:t>
            </a:r>
            <a:br>
              <a:rPr lang="ru-RU" sz="7200" dirty="0" smtClean="0"/>
            </a:br>
            <a:r>
              <a:rPr lang="ru-RU" sz="7200" dirty="0" smtClean="0"/>
              <a:t>Древнего Каспия благодатны дары!</a:t>
            </a:r>
          </a:p>
          <a:p>
            <a:pPr marL="0" indent="0" algn="ctr">
              <a:buNone/>
            </a:pPr>
            <a:r>
              <a:rPr lang="ru-RU" sz="7200" i="1" dirty="0" smtClean="0"/>
              <a:t>Припев</a:t>
            </a:r>
            <a:r>
              <a:rPr lang="ru-RU" sz="7200" i="1" dirty="0"/>
              <a:t>:</a:t>
            </a: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/>
              <a:t>Край наш вершинный!</a:t>
            </a:r>
            <a:br>
              <a:rPr lang="ru-RU" sz="7200" dirty="0"/>
            </a:br>
            <a:r>
              <a:rPr lang="ru-RU" sz="7200" dirty="0"/>
              <a:t>Край наш орлиный!</a:t>
            </a:r>
            <a:br>
              <a:rPr lang="ru-RU" sz="7200" dirty="0"/>
            </a:br>
            <a:r>
              <a:rPr lang="ru-RU" sz="7200" dirty="0"/>
              <a:t>Верой хранимый, славный Дагестан!</a:t>
            </a:r>
            <a:br>
              <a:rPr lang="ru-RU" sz="7200" dirty="0"/>
            </a:br>
            <a:r>
              <a:rPr lang="ru-RU" sz="7200" dirty="0"/>
              <a:t>Воля твоя непоколебима:</a:t>
            </a:r>
            <a:br>
              <a:rPr lang="ru-RU" sz="7200" dirty="0"/>
            </a:br>
            <a:r>
              <a:rPr lang="ru-RU" sz="7200" dirty="0"/>
              <a:t>Жить в семье единой,</a:t>
            </a:r>
            <a:br>
              <a:rPr lang="ru-RU" sz="7200" dirty="0"/>
            </a:br>
            <a:r>
              <a:rPr lang="ru-RU" sz="7200" dirty="0"/>
              <a:t>Вечный Дагестан!</a:t>
            </a:r>
            <a:br>
              <a:rPr lang="ru-RU" sz="7200" dirty="0"/>
            </a:br>
            <a:endParaRPr lang="ru-RU" sz="7200" dirty="0"/>
          </a:p>
          <a:p>
            <a:pPr marL="0" indent="0" algn="ctr">
              <a:buNone/>
            </a:pPr>
            <a:r>
              <a:rPr lang="ru-RU" sz="7200" dirty="0"/>
              <a:t>Дагестан, перед силою вражьей</a:t>
            </a:r>
            <a:br>
              <a:rPr lang="ru-RU" sz="7200" dirty="0"/>
            </a:br>
            <a:r>
              <a:rPr lang="ru-RU" sz="7200" dirty="0"/>
              <a:t>Не склонял головы ты отважной!</a:t>
            </a:r>
            <a:br>
              <a:rPr lang="ru-RU" sz="7200" dirty="0"/>
            </a:br>
            <a:r>
              <a:rPr lang="ru-RU" sz="7200" dirty="0"/>
              <a:t>Сердце — скала, зоркость орла!</a:t>
            </a:r>
            <a:br>
              <a:rPr lang="ru-RU" sz="7200" dirty="0"/>
            </a:br>
            <a:r>
              <a:rPr lang="ru-RU" sz="7200" dirty="0"/>
              <a:t>Кровь героев всегда в твоих жилах текла!</a:t>
            </a:r>
            <a:br>
              <a:rPr lang="ru-RU" sz="7200" dirty="0"/>
            </a:br>
            <a:endParaRPr lang="ru-RU" sz="7200" dirty="0"/>
          </a:p>
          <a:p>
            <a:pPr marL="0" indent="0" algn="ctr">
              <a:buNone/>
            </a:pPr>
            <a:r>
              <a:rPr lang="ru-RU" sz="7200" dirty="0"/>
              <a:t>Припев</a:t>
            </a:r>
            <a:br>
              <a:rPr lang="ru-RU" sz="7200" dirty="0"/>
            </a:br>
            <a:endParaRPr lang="ru-RU" sz="72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675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Новая папка (2)\DSC_39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4802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Новая папка (2)\DSC_39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703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Большая </a:t>
            </a:r>
            <a: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часть селений в Дагестане </a:t>
            </a:r>
            <a:b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находится в горах.</a:t>
            </a:r>
            <a:b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/>
          </a:p>
        </p:txBody>
      </p:sp>
      <p:pic>
        <p:nvPicPr>
          <p:cNvPr id="4" name="Picture 4" descr="Фотография 6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1628800"/>
            <a:ext cx="7200800" cy="509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96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Вхождение Дагестан в </a:t>
            </a:r>
            <a:r>
              <a:rPr lang="ru-RU" dirty="0"/>
              <a:t>состав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Еще в первом тысячелетии до нашей эры на землях нынешнего Дагестана начали появляться города. Это период возникновения государственного образования под названием Кавказская Албания. Шло время, народы воевали, и власть менялась. Сасаниды господствовали в 3 веке нашей эры, их сменили племена гуннов. Арабы, принесшие ислам, захватили эти земли в 7 веке. Были и турки-сельджуки, и монголы, и иранцы. В 1813 году между Ираном и Российской империей был заключен </a:t>
            </a:r>
            <a:r>
              <a:rPr lang="ru-RU" dirty="0" err="1"/>
              <a:t>Гюлистанский</a:t>
            </a:r>
            <a:r>
              <a:rPr lang="ru-RU" dirty="0"/>
              <a:t> мирный договор, согласно которому Дагестан вошел в состав России.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164786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Образование </a:t>
            </a:r>
            <a:r>
              <a:rPr lang="ru-RU" dirty="0" smtClean="0"/>
              <a:t>Дагестанской ССР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После революции Советская власть пришла и на Кавказ. После Чрезвычайного съезда народов Дагестана, прошедшего в Буйнакске в ноябре 1920 года, Декретом ВЦИК от 20 января 1921 года было законодательно утверждено образование Дагестанской Советской Социалистической Республики, являющейся частью РСФСР. А с 1992 года Республика Дагестан входит в состав Российской Федерации и является самой южной частью России.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173545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Столица республики - Махачкала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http://russia.foto-goroda.ru/foto-russia/makhachkala-foto/russia-makhachkala-foto-goroda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628800"/>
            <a:ext cx="6624736" cy="5045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214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Мост между  двух  миров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Дагестан - это своеобразный мост между христианской Европой и мусульманским Востоком, между кочевым Севером и земледельческим Югом. Находясь на границе этих двух миров, развиваясь по своим собственным законам, Дагестан очень часто оказывается в орбите глобальных культурно-исторических связей между Востоком и Западом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182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Границы самого  южного  объекта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Самым южным объектом России является республика Дагестан. Она входит в состав федерального Северокавказского округа. Граница проходит рядом с Грузией, Казахстаном, Туркменией, Азербайджаном, Ставропольским краем, республикой Калмыкия, Ираном и Чечней. </a:t>
            </a:r>
          </a:p>
          <a:p>
            <a:pPr marL="0" indent="0">
              <a:buNone/>
            </a:pPr>
            <a:r>
              <a:rPr lang="ru-RU" dirty="0"/>
              <a:t>Карта республики Дагестан хранит точные сведения еще с древних времен.</a:t>
            </a:r>
          </a:p>
          <a:p>
            <a:pPr marL="0" indent="0">
              <a:buNone/>
            </a:pPr>
            <a:r>
              <a:rPr lang="ru-RU" b="1" dirty="0"/>
              <a:t>                                 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08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Дагестан на карте России</a:t>
            </a:r>
            <a:endParaRPr lang="ru-RU" dirty="0"/>
          </a:p>
        </p:txBody>
      </p:sp>
      <p:pic>
        <p:nvPicPr>
          <p:cNvPr id="4" name="Объект 3" descr="C:\Users\ак\Desktop\karta-dagestan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0200"/>
            <a:ext cx="6912768" cy="470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7888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</TotalTime>
  <Words>535</Words>
  <Application>Microsoft Office PowerPoint</Application>
  <PresentationFormat>Экран (4:3)</PresentationFormat>
  <Paragraphs>136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Муниципальное  казенное образовательное учреждение «Акушинская средняя общеобразовательная школа №1 им.С.М.Кирова  »   </vt:lpstr>
      <vt:lpstr>Дагестан - это древнейшее название.  Дагестан означает «Страна гор»,  «Даг» - гора,  «Стан» - страна </vt:lpstr>
      <vt:lpstr> Большая часть селений в Дагестане  находится в горах. </vt:lpstr>
      <vt:lpstr> Вхождение Дагестан в состав России</vt:lpstr>
      <vt:lpstr>Образование Дагестанской ССР </vt:lpstr>
      <vt:lpstr>Столица республики - Махачкала </vt:lpstr>
      <vt:lpstr>Мост между  двух  миров</vt:lpstr>
      <vt:lpstr>Границы самого  южного  объекта России</vt:lpstr>
      <vt:lpstr>Дагестан на карте России</vt:lpstr>
      <vt:lpstr> Большая часть селений в Дагестане  находится в горах. </vt:lpstr>
      <vt:lpstr>Республика имеет выход к международным морским путям.</vt:lpstr>
      <vt:lpstr>Горы Дагестана</vt:lpstr>
      <vt:lpstr>Самая высокая гора -Базардюзю</vt:lpstr>
      <vt:lpstr>Через всю территорию тянется автомобильное, железнодорожное, воздушное сообщение</vt:lpstr>
      <vt:lpstr>Слайд 15</vt:lpstr>
      <vt:lpstr>Языковые группы народов Дагестана </vt:lpstr>
      <vt:lpstr>Национальные костюмы</vt:lpstr>
      <vt:lpstr>Гордость Дагестана- «Лезгинка»</vt:lpstr>
      <vt:lpstr>ФЛАГ ДАГЕСТАНА</vt:lpstr>
      <vt:lpstr>ГЕРБ ДАГЕСТАНА</vt:lpstr>
      <vt:lpstr> Гимн Дагестана Автор — Расул Гамзатов 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</dc:creator>
  <cp:lastModifiedBy>Admin</cp:lastModifiedBy>
  <cp:revision>12</cp:revision>
  <dcterms:created xsi:type="dcterms:W3CDTF">2013-10-28T14:08:21Z</dcterms:created>
  <dcterms:modified xsi:type="dcterms:W3CDTF">2018-02-25T12:23:31Z</dcterms:modified>
</cp:coreProperties>
</file>